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4" r:id="rId2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52"/>
    <p:restoredTop sz="94610"/>
  </p:normalViewPr>
  <p:slideViewPr>
    <p:cSldViewPr snapToGrid="0" snapToObjects="1">
      <p:cViewPr varScale="1">
        <p:scale>
          <a:sx n="119" d="100"/>
          <a:sy n="119" d="100"/>
        </p:scale>
        <p:origin x="216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6142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1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03920" y="4206240"/>
            <a:ext cx="5486400" cy="5486400"/>
          </a:xfrm>
          <a:prstGeom prst="ellipse">
            <a:avLst/>
          </a:prstGeom>
          <a:solidFill>
            <a:srgbClr val="24365C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3" name="Shape 1"/>
          <p:cNvSpPr/>
          <p:nvPr/>
        </p:nvSpPr>
        <p:spPr>
          <a:xfrm>
            <a:off x="9418320" y="5120640"/>
            <a:ext cx="4572000" cy="4572000"/>
          </a:xfrm>
          <a:prstGeom prst="ellipse">
            <a:avLst/>
          </a:prstGeom>
          <a:solidFill>
            <a:srgbClr val="2C4066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4" name="Shape 2"/>
          <p:cNvSpPr/>
          <p:nvPr/>
        </p:nvSpPr>
        <p:spPr>
          <a:xfrm>
            <a:off x="10332720" y="6035040"/>
            <a:ext cx="3840480" cy="3840480"/>
          </a:xfrm>
          <a:prstGeom prst="ellipse">
            <a:avLst/>
          </a:prstGeom>
          <a:solidFill>
            <a:srgbClr val="C1502E"/>
          </a:solidFill>
          <a:ln/>
        </p:spPr>
        <p:txBody>
          <a:bodyPr/>
          <a:lstStyle/>
          <a:p>
            <a:endParaRPr lang="en-IT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594360"/>
            <a:ext cx="457200" cy="4572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43000" y="5669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E8A1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BACHELOR'S THESIS  ·  DATA ANALYTICS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594360" y="1965960"/>
            <a:ext cx="96012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Spatial Regression on</a:t>
            </a:r>
            <a:endParaRPr lang="en-US" sz="46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Environmental Data</a:t>
            </a:r>
            <a:endParaRPr lang="en-US" sz="4600" dirty="0"/>
          </a:p>
        </p:txBody>
      </p:sp>
      <p:sp>
        <p:nvSpPr>
          <p:cNvPr id="8" name="Text 5"/>
          <p:cNvSpPr/>
          <p:nvPr/>
        </p:nvSpPr>
        <p:spPr>
          <a:xfrm>
            <a:off x="594360" y="3703320"/>
            <a:ext cx="8686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8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Modelling the Summer Surface Urban Heat Island across the</a:t>
            </a:r>
            <a:endParaRPr lang="en-US" sz="18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8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Campania Region, Southern Italy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621792" y="4709160"/>
            <a:ext cx="0" cy="1234440"/>
          </a:xfrm>
          <a:prstGeom prst="line">
            <a:avLst/>
          </a:prstGeom>
          <a:noFill/>
          <a:ln w="19050">
            <a:solidFill>
              <a:srgbClr val="44567E"/>
            </a:solidFill>
            <a:prstDash val="solid"/>
          </a:ln>
        </p:spPr>
        <p:txBody>
          <a:bodyPr/>
          <a:lstStyle/>
          <a:p>
            <a:endParaRPr lang="en-IT"/>
          </a:p>
        </p:txBody>
      </p:sp>
      <p:sp>
        <p:nvSpPr>
          <p:cNvPr id="10" name="Text 7"/>
          <p:cNvSpPr/>
          <p:nvPr/>
        </p:nvSpPr>
        <p:spPr>
          <a:xfrm>
            <a:off x="868680" y="4709160"/>
            <a:ext cx="4023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9AB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Candidate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Mahesh Pentu  ·  B34000079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868680" y="5349240"/>
            <a:ext cx="6400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9AB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Supervisor  ·  Co-supervisor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Prof. Rosanna Verde  ·  Dr. Prof. Antonio Balzanella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594360" y="62636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095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Università degli Studi della Campania “Luigi Vanvitelli”  ·  Dipartimento di Matematica e Fisica  ·  A.Y. 2025/2026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15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631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Southern Europe's Summers Are Getting Hotter — And Cities Hotter Still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66928" cy="566928"/>
          </a:xfrm>
          <a:prstGeom prst="ellipse">
            <a:avLst/>
          </a:prstGeom>
          <a:solidFill>
            <a:srgbClr val="C1502E"/>
          </a:solidFill>
          <a:ln/>
        </p:spPr>
        <p:txBody>
          <a:bodyPr/>
          <a:lstStyle/>
          <a:p>
            <a:endParaRPr lang="en-IT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72" y="1970532"/>
            <a:ext cx="301752" cy="30175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325880" y="1783080"/>
            <a:ext cx="10149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Urban surfaces absorb &amp; re-radiate heat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325880" y="2130552"/>
            <a:ext cx="10149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Asphalt and concrete store daytime heat and release it slowly, producing the Urban Heat Island (UHI) effect (Oke, 1973).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548640" y="2907792"/>
            <a:ext cx="566928" cy="566928"/>
          </a:xfrm>
          <a:prstGeom prst="ellipse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IT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372" y="3049524"/>
            <a:ext cx="301752" cy="30175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325880" y="2862072"/>
            <a:ext cx="10149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Mediterranean summers amplify the risk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1325880" y="3209544"/>
            <a:ext cx="10149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Heat waves are growing more frequent and intense across southern Europe, compounding the urban warming signal.</a:t>
            </a:r>
            <a:endParaRPr lang="en-US" sz="1250" dirty="0"/>
          </a:p>
        </p:txBody>
      </p:sp>
      <p:sp>
        <p:nvSpPr>
          <p:cNvPr id="12" name="Shape 8"/>
          <p:cNvSpPr/>
          <p:nvPr/>
        </p:nvSpPr>
        <p:spPr>
          <a:xfrm>
            <a:off x="548640" y="3986784"/>
            <a:ext cx="566928" cy="566928"/>
          </a:xfrm>
          <a:prstGeom prst="ellipse">
            <a:avLst/>
          </a:prstGeom>
          <a:solidFill>
            <a:srgbClr val="C1502E"/>
          </a:solidFill>
          <a:ln/>
        </p:spPr>
        <p:txBody>
          <a:bodyPr/>
          <a:lstStyle/>
          <a:p>
            <a:endParaRPr lang="en-IT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72" y="4128516"/>
            <a:ext cx="301752" cy="301752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325880" y="3941064"/>
            <a:ext cx="10149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Consequences are tangible</a:t>
            </a:r>
            <a:endParaRPr lang="en-US" sz="1600" dirty="0"/>
          </a:p>
        </p:txBody>
      </p:sp>
      <p:sp>
        <p:nvSpPr>
          <p:cNvPr id="15" name="Text 10"/>
          <p:cNvSpPr/>
          <p:nvPr/>
        </p:nvSpPr>
        <p:spPr>
          <a:xfrm>
            <a:off x="1325880" y="4288536"/>
            <a:ext cx="10149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cooling-energy demand, degraded air quality, and increased heat-related morbidity — falling hardest on the elderly and vulnerable.</a:t>
            </a:r>
            <a:endParaRPr lang="en-US" sz="1250" dirty="0"/>
          </a:p>
        </p:txBody>
      </p:sp>
      <p:sp>
        <p:nvSpPr>
          <p:cNvPr id="16" name="Shape 11"/>
          <p:cNvSpPr/>
          <p:nvPr/>
        </p:nvSpPr>
        <p:spPr>
          <a:xfrm>
            <a:off x="548640" y="5065776"/>
            <a:ext cx="566928" cy="566928"/>
          </a:xfrm>
          <a:prstGeom prst="ellipse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IT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372" y="5207508"/>
            <a:ext cx="301752" cy="301752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325880" y="5020056"/>
            <a:ext cx="10149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policy-relevant question</a:t>
            </a:r>
            <a:endParaRPr lang="en-US" sz="1600" dirty="0"/>
          </a:p>
        </p:txBody>
      </p:sp>
      <p:sp>
        <p:nvSpPr>
          <p:cNvPr id="19" name="Text 13"/>
          <p:cNvSpPr/>
          <p:nvPr/>
        </p:nvSpPr>
        <p:spPr>
          <a:xfrm>
            <a:off x="1325880" y="5367528"/>
            <a:ext cx="10149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is the Surface UHI strongest, and which physical &amp; human factors drive it — a prerequisite for evidence-based heat mitigation.</a:t>
            </a:r>
            <a:endParaRPr lang="en-US" sz="1250" dirty="0"/>
          </a:p>
        </p:txBody>
      </p:sp>
      <p:sp>
        <p:nvSpPr>
          <p:cNvPr id="20" name="Text 14"/>
          <p:cNvSpPr/>
          <p:nvPr/>
        </p:nvSpPr>
        <p:spPr>
          <a:xfrm>
            <a:off x="45720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Spatial Regression on Environmental Data</a:t>
            </a:r>
            <a:endParaRPr lang="en-US" sz="900" dirty="0"/>
          </a:p>
        </p:txBody>
      </p:sp>
      <p:sp>
        <p:nvSpPr>
          <p:cNvPr id="21" name="Text 15"/>
          <p:cNvSpPr/>
          <p:nvPr/>
        </p:nvSpPr>
        <p:spPr>
          <a:xfrm>
            <a:off x="11277295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15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AREA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631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Campania: A Natural Laboratory for Surface Heat</a:t>
            </a:r>
            <a:endParaRPr lang="en-US" sz="3200" dirty="0"/>
          </a:p>
        </p:txBody>
      </p:sp>
      <p:pic>
        <p:nvPicPr>
          <p:cNvPr id="4" name="Image 0" descr="/home/claude/deck/img/map_municipalities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48640" y="1691640"/>
            <a:ext cx="5120640" cy="47091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6355080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Figure — The 36 study municipalities, coloured by province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5989320" y="1691640"/>
            <a:ext cx="5623560" cy="1078992"/>
          </a:xfrm>
          <a:prstGeom prst="roundRect">
            <a:avLst>
              <a:gd name="adj" fmla="val 6780"/>
            </a:avLst>
          </a:prstGeom>
          <a:solidFill>
            <a:srgbClr val="F7F5F1"/>
          </a:solidFill>
          <a:ln/>
          <a:effectLst>
            <a:outerShdw blurRad="762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IT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7920" y="2002536"/>
            <a:ext cx="457200" cy="4572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858000" y="1801368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C15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36</a:t>
            </a:r>
            <a:endParaRPr lang="en-US" sz="2400" dirty="0"/>
          </a:p>
        </p:txBody>
      </p:sp>
      <p:sp>
        <p:nvSpPr>
          <p:cNvPr id="9" name="Text 5"/>
          <p:cNvSpPr/>
          <p:nvPr/>
        </p:nvSpPr>
        <p:spPr>
          <a:xfrm>
            <a:off x="6858000" y="22402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Municipalities studied</a:t>
            </a:r>
            <a:endParaRPr lang="en-US" sz="1100" dirty="0"/>
          </a:p>
        </p:txBody>
      </p:sp>
      <p:sp>
        <p:nvSpPr>
          <p:cNvPr id="10" name="Shape 6"/>
          <p:cNvSpPr/>
          <p:nvPr/>
        </p:nvSpPr>
        <p:spPr>
          <a:xfrm>
            <a:off x="5989320" y="2971800"/>
            <a:ext cx="5623560" cy="1078992"/>
          </a:xfrm>
          <a:prstGeom prst="roundRect">
            <a:avLst>
              <a:gd name="adj" fmla="val 6780"/>
            </a:avLst>
          </a:prstGeom>
          <a:solidFill>
            <a:srgbClr val="F7F5F1"/>
          </a:solidFill>
          <a:ln/>
          <a:effectLst>
            <a:outerShdw blurRad="762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IT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920" y="3282696"/>
            <a:ext cx="457200" cy="45720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6858000" y="3081528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C15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400" dirty="0"/>
          </a:p>
        </p:txBody>
      </p:sp>
      <p:sp>
        <p:nvSpPr>
          <p:cNvPr id="13" name="Text 8"/>
          <p:cNvSpPr/>
          <p:nvPr/>
        </p:nvSpPr>
        <p:spPr>
          <a:xfrm>
            <a:off x="6858000" y="352044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Provinces spanned — Napoli, Salerno, Caserta, Avellino, Benevento</a:t>
            </a:r>
            <a:endParaRPr lang="en-US" sz="1100" dirty="0"/>
          </a:p>
        </p:txBody>
      </p:sp>
      <p:sp>
        <p:nvSpPr>
          <p:cNvPr id="14" name="Shape 9"/>
          <p:cNvSpPr/>
          <p:nvPr/>
        </p:nvSpPr>
        <p:spPr>
          <a:xfrm>
            <a:off x="5989320" y="4251960"/>
            <a:ext cx="5623560" cy="1078992"/>
          </a:xfrm>
          <a:prstGeom prst="roundRect">
            <a:avLst>
              <a:gd name="adj" fmla="val 6780"/>
            </a:avLst>
          </a:prstGeom>
          <a:solidFill>
            <a:srgbClr val="F7F5F1"/>
          </a:solidFill>
          <a:ln/>
          <a:effectLst>
            <a:outerShdw blurRad="762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IT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7920" y="4562856"/>
            <a:ext cx="457200" cy="45720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6858000" y="4361688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C15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~13,600 km²</a:t>
            </a:r>
            <a:endParaRPr lang="en-US" sz="2400" dirty="0"/>
          </a:p>
        </p:txBody>
      </p:sp>
      <p:sp>
        <p:nvSpPr>
          <p:cNvPr id="17" name="Text 11"/>
          <p:cNvSpPr/>
          <p:nvPr/>
        </p:nvSpPr>
        <p:spPr>
          <a:xfrm>
            <a:off x="6858000" y="48006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regional area — coast to Apennine interior</a:t>
            </a:r>
            <a:endParaRPr lang="en-US" sz="1100" dirty="0"/>
          </a:p>
        </p:txBody>
      </p:sp>
      <p:sp>
        <p:nvSpPr>
          <p:cNvPr id="18" name="Shape 12"/>
          <p:cNvSpPr/>
          <p:nvPr/>
        </p:nvSpPr>
        <p:spPr>
          <a:xfrm>
            <a:off x="5989320" y="5532120"/>
            <a:ext cx="5623560" cy="1078992"/>
          </a:xfrm>
          <a:prstGeom prst="roundRect">
            <a:avLst>
              <a:gd name="adj" fmla="val 6780"/>
            </a:avLst>
          </a:prstGeom>
          <a:solidFill>
            <a:srgbClr val="F7F5F1"/>
          </a:solidFill>
          <a:ln/>
          <a:effectLst>
            <a:outerShdw blurRad="762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IT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7920" y="5843016"/>
            <a:ext cx="457200" cy="457200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6858000" y="5641848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C15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 – 788 m</a:t>
            </a:r>
            <a:endParaRPr lang="en-US" sz="2400" dirty="0"/>
          </a:p>
        </p:txBody>
      </p:sp>
      <p:sp>
        <p:nvSpPr>
          <p:cNvPr id="21" name="Text 14"/>
          <p:cNvSpPr/>
          <p:nvPr/>
        </p:nvSpPr>
        <p:spPr>
          <a:xfrm>
            <a:off x="6858000" y="608076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Elevation range across the sample</a:t>
            </a:r>
            <a:endParaRPr lang="en-US" sz="1100" dirty="0"/>
          </a:p>
        </p:txBody>
      </p:sp>
      <p:sp>
        <p:nvSpPr>
          <p:cNvPr id="22" name="Text 15"/>
          <p:cNvSpPr/>
          <p:nvPr/>
        </p:nvSpPr>
        <p:spPr>
          <a:xfrm>
            <a:off x="5989320" y="6903720"/>
            <a:ext cx="5623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i="1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region couples an intensely urbanised Tyrrhenian coastal belt around Naples with a cooler, sparsely populated Apennine interior — spanning the full environmental gradient in one dataset.</a:t>
            </a:r>
            <a:endParaRPr lang="en-US" sz="1200" dirty="0"/>
          </a:p>
        </p:txBody>
      </p:sp>
      <p:sp>
        <p:nvSpPr>
          <p:cNvPr id="23" name="Text 16"/>
          <p:cNvSpPr/>
          <p:nvPr/>
        </p:nvSpPr>
        <p:spPr>
          <a:xfrm>
            <a:off x="45720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Spatial Regression on Environmental Data</a:t>
            </a:r>
            <a:endParaRPr lang="en-US" sz="900" dirty="0"/>
          </a:p>
        </p:txBody>
      </p:sp>
      <p:sp>
        <p:nvSpPr>
          <p:cNvPr id="24" name="Text 17"/>
          <p:cNvSpPr/>
          <p:nvPr/>
        </p:nvSpPr>
        <p:spPr>
          <a:xfrm>
            <a:off x="11277295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8A1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QUESTION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17320"/>
            <a:ext cx="1106424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do environmental and demographic factors influence the</a:t>
            </a:r>
            <a:endParaRPr lang="en-US" sz="24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summer Surface Urban Heat Island in Campania — and do these</a:t>
            </a:r>
            <a:endParaRPr lang="en-US" sz="24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influences vary geographically across the region?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3429000"/>
            <a:ext cx="2697480" cy="2743200"/>
          </a:xfrm>
          <a:prstGeom prst="roundRect">
            <a:avLst>
              <a:gd name="adj" fmla="val 2712"/>
            </a:avLst>
          </a:prstGeom>
          <a:solidFill>
            <a:srgbClr val="24365C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5" name="Shape 3"/>
          <p:cNvSpPr/>
          <p:nvPr/>
        </p:nvSpPr>
        <p:spPr>
          <a:xfrm>
            <a:off x="777240" y="3657600"/>
            <a:ext cx="502920" cy="50292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IT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684" y="3781044"/>
            <a:ext cx="256032" cy="25603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" y="429768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8A1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 Assemble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777240" y="466344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D7DE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reproducible, municipality-level spatial dataset of summer LST and its candidate drivers — entirely from open sources.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3429000" y="3429000"/>
            <a:ext cx="2697480" cy="2743200"/>
          </a:xfrm>
          <a:prstGeom prst="roundRect">
            <a:avLst>
              <a:gd name="adj" fmla="val 2712"/>
            </a:avLst>
          </a:prstGeom>
          <a:solidFill>
            <a:srgbClr val="24365C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10" name="Shape 7"/>
          <p:cNvSpPr/>
          <p:nvPr/>
        </p:nvSpPr>
        <p:spPr>
          <a:xfrm>
            <a:off x="3657600" y="3657600"/>
            <a:ext cx="502920" cy="502920"/>
          </a:xfrm>
          <a:prstGeom prst="ellipse">
            <a:avLst/>
          </a:prstGeom>
          <a:solidFill>
            <a:srgbClr val="C1502E"/>
          </a:solidFill>
          <a:ln/>
        </p:spPr>
        <p:txBody>
          <a:bodyPr/>
          <a:lstStyle/>
          <a:p>
            <a:endParaRPr lang="en-IT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044" y="3781044"/>
            <a:ext cx="256032" cy="25603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657600" y="429768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8A1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 Test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3657600" y="466344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D7DE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spatial autocorrelation in summer LST using global Moran's I, Local Moran (LISA), and Getis-Ord Gi*.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6309360" y="3429000"/>
            <a:ext cx="2697480" cy="2743200"/>
          </a:xfrm>
          <a:prstGeom prst="roundRect">
            <a:avLst>
              <a:gd name="adj" fmla="val 2712"/>
            </a:avLst>
          </a:prstGeom>
          <a:solidFill>
            <a:srgbClr val="24365C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15" name="Shape 11"/>
          <p:cNvSpPr/>
          <p:nvPr/>
        </p:nvSpPr>
        <p:spPr>
          <a:xfrm>
            <a:off x="6537960" y="3657600"/>
            <a:ext cx="502920" cy="50292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IT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1404" y="3781044"/>
            <a:ext cx="256032" cy="25603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537960" y="429768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8A1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 Compare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6537960" y="466344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D7DE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non-spatial OLS baseline against spatial lag, spatial error, and spatial Durbin models via formal LM diagnostics.</a:t>
            </a:r>
            <a:endParaRPr lang="en-US" sz="1150" dirty="0"/>
          </a:p>
        </p:txBody>
      </p:sp>
      <p:sp>
        <p:nvSpPr>
          <p:cNvPr id="19" name="Shape 14"/>
          <p:cNvSpPr/>
          <p:nvPr/>
        </p:nvSpPr>
        <p:spPr>
          <a:xfrm>
            <a:off x="9189720" y="3429000"/>
            <a:ext cx="2697480" cy="2743200"/>
          </a:xfrm>
          <a:prstGeom prst="roundRect">
            <a:avLst>
              <a:gd name="adj" fmla="val 2712"/>
            </a:avLst>
          </a:prstGeom>
          <a:solidFill>
            <a:srgbClr val="24365C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20" name="Shape 15"/>
          <p:cNvSpPr/>
          <p:nvPr/>
        </p:nvSpPr>
        <p:spPr>
          <a:xfrm>
            <a:off x="9418320" y="3657600"/>
            <a:ext cx="502920" cy="50292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IT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41764" y="3781044"/>
            <a:ext cx="256032" cy="256032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418320" y="429768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8A1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 Map</a:t>
            </a:r>
            <a:endParaRPr lang="en-US" sz="1500" dirty="0"/>
          </a:p>
        </p:txBody>
      </p:sp>
      <p:sp>
        <p:nvSpPr>
          <p:cNvPr id="23" name="Text 17"/>
          <p:cNvSpPr/>
          <p:nvPr/>
        </p:nvSpPr>
        <p:spPr>
          <a:xfrm>
            <a:off x="9418320" y="466344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D7DE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Geographic variation in each driver's effect using Geographically Weighted Regression (GWR / MGWR).</a:t>
            </a:r>
            <a:endParaRPr lang="en-US" sz="1150" dirty="0"/>
          </a:p>
        </p:txBody>
      </p:sp>
      <p:sp>
        <p:nvSpPr>
          <p:cNvPr id="24" name="Text 18"/>
          <p:cNvSpPr/>
          <p:nvPr/>
        </p:nvSpPr>
        <p:spPr>
          <a:xfrm>
            <a:off x="45720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AA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Spatial Regression on Environmental Data</a:t>
            </a:r>
            <a:endParaRPr lang="en-US" sz="900" dirty="0"/>
          </a:p>
        </p:txBody>
      </p:sp>
      <p:sp>
        <p:nvSpPr>
          <p:cNvPr id="25" name="Text 19"/>
          <p:cNvSpPr/>
          <p:nvPr/>
        </p:nvSpPr>
        <p:spPr>
          <a:xfrm>
            <a:off x="11277295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A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15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&amp; VARIABLES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631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Dependent Variable, Four Families of Predictors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0020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15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Dependent variable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11109960" cy="685800"/>
          </a:xfrm>
          <a:prstGeom prst="roundRect">
            <a:avLst>
              <a:gd name="adj" fmla="val 8000"/>
            </a:avLst>
          </a:prstGeom>
          <a:solidFill>
            <a:srgbClr val="FCEEE8"/>
          </a:solidFill>
          <a:ln/>
        </p:spPr>
        <p:txBody>
          <a:bodyPr/>
          <a:lstStyle/>
          <a:p>
            <a:endParaRPr lang="en-IT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2084832"/>
            <a:ext cx="365760" cy="3657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80160" y="1920240"/>
            <a:ext cx="10149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Summer Land Surface Temperature </a:t>
            </a: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(lst_summer_c, °C) — mean summer daytime LST per municipality, from Landsat Collection-2 Level-2 thermal composites.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548640" y="27889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15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Predictors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548640" y="3127248"/>
            <a:ext cx="2724912" cy="1965960"/>
          </a:xfrm>
          <a:prstGeom prst="roundRect">
            <a:avLst>
              <a:gd name="adj" fmla="val 3721"/>
            </a:avLst>
          </a:prstGeom>
          <a:solidFill>
            <a:srgbClr val="F7F5F1"/>
          </a:solidFill>
          <a:ln/>
          <a:effectLst>
            <a:outerShdw blurRad="63500" dist="25400" dir="54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IT"/>
          </a:p>
        </p:txBody>
      </p:sp>
      <p:sp>
        <p:nvSpPr>
          <p:cNvPr id="10" name="Shape 7"/>
          <p:cNvSpPr/>
          <p:nvPr/>
        </p:nvSpPr>
        <p:spPr>
          <a:xfrm>
            <a:off x="1591056" y="3355848"/>
            <a:ext cx="640080" cy="64008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4E0D8"/>
            </a:solidFill>
            <a:prstDash val="solid"/>
          </a:ln>
        </p:spPr>
        <p:txBody>
          <a:bodyPr/>
          <a:lstStyle/>
          <a:p>
            <a:endParaRPr lang="en-IT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6504" y="3511296"/>
            <a:ext cx="329184" cy="32918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85800" y="4133088"/>
            <a:ext cx="24505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Topographic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731520" y="4453128"/>
            <a:ext cx="23591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Elevation (Copernicus DEM GLO-30)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3447288" y="3127248"/>
            <a:ext cx="2724912" cy="1965960"/>
          </a:xfrm>
          <a:prstGeom prst="roundRect">
            <a:avLst>
              <a:gd name="adj" fmla="val 3721"/>
            </a:avLst>
          </a:prstGeom>
          <a:solidFill>
            <a:srgbClr val="F7F5F1"/>
          </a:solidFill>
          <a:ln/>
          <a:effectLst>
            <a:outerShdw blurRad="63500" dist="25400" dir="54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IT"/>
          </a:p>
        </p:txBody>
      </p:sp>
      <p:sp>
        <p:nvSpPr>
          <p:cNvPr id="15" name="Shape 11"/>
          <p:cNvSpPr/>
          <p:nvPr/>
        </p:nvSpPr>
        <p:spPr>
          <a:xfrm>
            <a:off x="4489704" y="3355848"/>
            <a:ext cx="640080" cy="64008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4E0D8"/>
            </a:solidFill>
            <a:prstDash val="solid"/>
          </a:ln>
        </p:spPr>
        <p:txBody>
          <a:bodyPr/>
          <a:lstStyle/>
          <a:p>
            <a:endParaRPr lang="en-IT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152" y="3511296"/>
            <a:ext cx="329184" cy="32918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3584448" y="4133088"/>
            <a:ext cx="24505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Distance-based</a:t>
            </a:r>
            <a:endParaRPr lang="en-US" sz="1400" dirty="0"/>
          </a:p>
        </p:txBody>
      </p:sp>
      <p:sp>
        <p:nvSpPr>
          <p:cNvPr id="18" name="Text 13"/>
          <p:cNvSpPr/>
          <p:nvPr/>
        </p:nvSpPr>
        <p:spPr>
          <a:xfrm>
            <a:off x="3630168" y="4453128"/>
            <a:ext cx="23591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Distance to coast, motorway, hospital (Natural Earth / OSM)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6345936" y="3127248"/>
            <a:ext cx="2724912" cy="1965960"/>
          </a:xfrm>
          <a:prstGeom prst="roundRect">
            <a:avLst>
              <a:gd name="adj" fmla="val 3721"/>
            </a:avLst>
          </a:prstGeom>
          <a:solidFill>
            <a:srgbClr val="F7F5F1"/>
          </a:solidFill>
          <a:ln/>
          <a:effectLst>
            <a:outerShdw blurRad="63500" dist="25400" dir="54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IT"/>
          </a:p>
        </p:txBody>
      </p:sp>
      <p:sp>
        <p:nvSpPr>
          <p:cNvPr id="20" name="Shape 15"/>
          <p:cNvSpPr/>
          <p:nvPr/>
        </p:nvSpPr>
        <p:spPr>
          <a:xfrm>
            <a:off x="7388352" y="3355848"/>
            <a:ext cx="640080" cy="64008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4E0D8"/>
            </a:solidFill>
            <a:prstDash val="solid"/>
          </a:ln>
        </p:spPr>
        <p:txBody>
          <a:bodyPr/>
          <a:lstStyle/>
          <a:p>
            <a:endParaRPr lang="en-IT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43800" y="3511296"/>
            <a:ext cx="329184" cy="32918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6483096" y="4133088"/>
            <a:ext cx="24505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Climatic</a:t>
            </a:r>
            <a:endParaRPr lang="en-US" sz="1400" dirty="0"/>
          </a:p>
        </p:txBody>
      </p:sp>
      <p:sp>
        <p:nvSpPr>
          <p:cNvPr id="23" name="Text 17"/>
          <p:cNvSpPr/>
          <p:nvPr/>
        </p:nvSpPr>
        <p:spPr>
          <a:xfrm>
            <a:off x="6528816" y="4453128"/>
            <a:ext cx="23591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Precipitation, humidity, wind, temperature (ERA5 / ERA5-Land)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9244584" y="3127248"/>
            <a:ext cx="2724912" cy="1965960"/>
          </a:xfrm>
          <a:prstGeom prst="roundRect">
            <a:avLst>
              <a:gd name="adj" fmla="val 3721"/>
            </a:avLst>
          </a:prstGeom>
          <a:solidFill>
            <a:srgbClr val="F7F5F1"/>
          </a:solidFill>
          <a:ln/>
          <a:effectLst>
            <a:outerShdw blurRad="63500" dist="25400" dir="54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IT"/>
          </a:p>
        </p:txBody>
      </p:sp>
      <p:sp>
        <p:nvSpPr>
          <p:cNvPr id="25" name="Shape 19"/>
          <p:cNvSpPr/>
          <p:nvPr/>
        </p:nvSpPr>
        <p:spPr>
          <a:xfrm>
            <a:off x="10287000" y="3355848"/>
            <a:ext cx="640080" cy="64008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4E0D8"/>
            </a:solidFill>
            <a:prstDash val="solid"/>
          </a:ln>
        </p:spPr>
        <p:txBody>
          <a:bodyPr/>
          <a:lstStyle/>
          <a:p>
            <a:endParaRPr lang="en-IT"/>
          </a:p>
        </p:txBody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42448" y="3511296"/>
            <a:ext cx="329184" cy="329184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9381744" y="4133088"/>
            <a:ext cx="24505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Demographic</a:t>
            </a:r>
            <a:endParaRPr lang="en-US" sz="1400" dirty="0"/>
          </a:p>
        </p:txBody>
      </p:sp>
      <p:sp>
        <p:nvSpPr>
          <p:cNvPr id="28" name="Text 21"/>
          <p:cNvSpPr/>
          <p:nvPr/>
        </p:nvSpPr>
        <p:spPr>
          <a:xfrm>
            <a:off x="9427464" y="4453128"/>
            <a:ext cx="23591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Resident population, log-transformed (ISTAT / Eurostat)</a:t>
            </a:r>
            <a:endParaRPr lang="en-US" sz="1050" dirty="0"/>
          </a:p>
        </p:txBody>
      </p:sp>
      <p:sp>
        <p:nvSpPr>
          <p:cNvPr id="29" name="Text 22"/>
          <p:cNvSpPr/>
          <p:nvPr/>
        </p:nvSpPr>
        <p:spPr>
          <a:xfrm>
            <a:off x="548640" y="5349240"/>
            <a:ext cx="11109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variable is drawn from openly licensed sources — Eurostat GISCO, Copernicus, Open-Meteo / ERA5-Land, and the USGS Landsat archive — so the workflow is fully reproducible.</a:t>
            </a:r>
            <a:endParaRPr lang="en-US" sz="1150" dirty="0"/>
          </a:p>
        </p:txBody>
      </p:sp>
      <p:sp>
        <p:nvSpPr>
          <p:cNvPr id="30" name="Text 23"/>
          <p:cNvSpPr/>
          <p:nvPr/>
        </p:nvSpPr>
        <p:spPr>
          <a:xfrm>
            <a:off x="45720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Spatial Regression on Environmental Data</a:t>
            </a:r>
            <a:endParaRPr lang="en-US" sz="900" dirty="0"/>
          </a:p>
        </p:txBody>
      </p:sp>
      <p:sp>
        <p:nvSpPr>
          <p:cNvPr id="31" name="Text 24"/>
          <p:cNvSpPr/>
          <p:nvPr/>
        </p:nvSpPr>
        <p:spPr>
          <a:xfrm>
            <a:off x="11277295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15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METHODOLOGY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631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Global to Local: An Explicit Analytical Pipeline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3611880" cy="1417320"/>
          </a:xfrm>
          <a:prstGeom prst="roundRect">
            <a:avLst>
              <a:gd name="adj" fmla="val 5161"/>
            </a:avLst>
          </a:prstGeom>
          <a:solidFill>
            <a:srgbClr val="1B2A4A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5" name="Text 3"/>
          <p:cNvSpPr/>
          <p:nvPr/>
        </p:nvSpPr>
        <p:spPr>
          <a:xfrm>
            <a:off x="731520" y="1847088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15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31520" y="2304288"/>
            <a:ext cx="3246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Descriptive &amp; correlation analysis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731520" y="2697480"/>
            <a:ext cx="3246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C7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Characterise variables; screen multicollinearity (VIF)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325112" y="1737360"/>
            <a:ext cx="3611880" cy="1417320"/>
          </a:xfrm>
          <a:prstGeom prst="roundRect">
            <a:avLst>
              <a:gd name="adj" fmla="val 5161"/>
            </a:avLst>
          </a:prstGeom>
          <a:solidFill>
            <a:srgbClr val="1B2A4A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9" name="Text 7"/>
          <p:cNvSpPr/>
          <p:nvPr/>
        </p:nvSpPr>
        <p:spPr>
          <a:xfrm>
            <a:off x="4507992" y="1847088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15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4507992" y="2304288"/>
            <a:ext cx="3246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Spatial weights &amp; autocorrelation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4507992" y="2697480"/>
            <a:ext cx="3246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C7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k-NN (k=6) weights matrix; global Moran's I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8101584" y="1737360"/>
            <a:ext cx="3611880" cy="1417320"/>
          </a:xfrm>
          <a:prstGeom prst="roundRect">
            <a:avLst>
              <a:gd name="adj" fmla="val 5161"/>
            </a:avLst>
          </a:prstGeom>
          <a:solidFill>
            <a:srgbClr val="1B2A4A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13" name="Text 11"/>
          <p:cNvSpPr/>
          <p:nvPr/>
        </p:nvSpPr>
        <p:spPr>
          <a:xfrm>
            <a:off x="8284464" y="1847088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15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8284464" y="2304288"/>
            <a:ext cx="3246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OLS baseline + LM diagnostics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8284464" y="2697480"/>
            <a:ext cx="3246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C7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residuals for spatial dependence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548640" y="3337560"/>
            <a:ext cx="3611880" cy="1417320"/>
          </a:xfrm>
          <a:prstGeom prst="roundRect">
            <a:avLst>
              <a:gd name="adj" fmla="val 5161"/>
            </a:avLst>
          </a:prstGeom>
          <a:solidFill>
            <a:srgbClr val="F7F5F1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17" name="Text 15"/>
          <p:cNvSpPr/>
          <p:nvPr/>
        </p:nvSpPr>
        <p:spPr>
          <a:xfrm>
            <a:off x="731520" y="3447288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D8CFC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31520" y="3904488"/>
            <a:ext cx="3246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spatial models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731520" y="4297680"/>
            <a:ext cx="3246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SAR, SEM, SDM estimated by maximum likelihood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4325112" y="3337560"/>
            <a:ext cx="3611880" cy="1417320"/>
          </a:xfrm>
          <a:prstGeom prst="roundRect">
            <a:avLst>
              <a:gd name="adj" fmla="val 5161"/>
            </a:avLst>
          </a:prstGeom>
          <a:solidFill>
            <a:srgbClr val="F7F5F1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21" name="Text 19"/>
          <p:cNvSpPr/>
          <p:nvPr/>
        </p:nvSpPr>
        <p:spPr>
          <a:xfrm>
            <a:off x="4507992" y="3447288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D8CFC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4507992" y="3904488"/>
            <a:ext cx="3246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models (GWR / MGWR)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4507992" y="4297680"/>
            <a:ext cx="3246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 geographic heterogeneity in each driver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8101584" y="3337560"/>
            <a:ext cx="3611880" cy="1417320"/>
          </a:xfrm>
          <a:prstGeom prst="roundRect">
            <a:avLst>
              <a:gd name="adj" fmla="val 5161"/>
            </a:avLst>
          </a:prstGeom>
          <a:solidFill>
            <a:srgbClr val="F7F5F1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25" name="Text 23"/>
          <p:cNvSpPr/>
          <p:nvPr/>
        </p:nvSpPr>
        <p:spPr>
          <a:xfrm>
            <a:off x="8284464" y="3447288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D8CFC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8284464" y="3904488"/>
            <a:ext cx="3246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Unified model comparison</a:t>
            </a:r>
            <a:endParaRPr lang="en-US" sz="1250" dirty="0"/>
          </a:p>
        </p:txBody>
      </p:sp>
      <p:sp>
        <p:nvSpPr>
          <p:cNvPr id="27" name="Text 25"/>
          <p:cNvSpPr/>
          <p:nvPr/>
        </p:nvSpPr>
        <p:spPr>
          <a:xfrm>
            <a:off x="8284464" y="4297680"/>
            <a:ext cx="3246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R², AIC/BIC, residual Moran's I, RMSE/MAE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45720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Spatial Regression on Environmental Data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11277295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15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SPACE MATTERS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631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Tobler's First Law: Near Things Are More Related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6675120" cy="1280160"/>
          </a:xfrm>
          <a:prstGeom prst="roundRect">
            <a:avLst>
              <a:gd name="adj" fmla="val 5714"/>
            </a:avLst>
          </a:prstGeom>
          <a:solidFill>
            <a:srgbClr val="EFF3F8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5" name="Text 3"/>
          <p:cNvSpPr/>
          <p:nvPr/>
        </p:nvSpPr>
        <p:spPr>
          <a:xfrm>
            <a:off x="868680" y="1691640"/>
            <a:ext cx="6035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“Everything is related to everything else, but near things are more related than distant things.”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68680" y="2606040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Tobler (1970)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48640" y="3255264"/>
            <a:ext cx="128016" cy="128016"/>
          </a:xfrm>
          <a:prstGeom prst="ellipse">
            <a:avLst/>
          </a:prstGeom>
          <a:solidFill>
            <a:srgbClr val="C1502E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8" name="Text 6"/>
          <p:cNvSpPr/>
          <p:nvPr/>
        </p:nvSpPr>
        <p:spPr>
          <a:xfrm>
            <a:off x="868680" y="3200400"/>
            <a:ext cx="6355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 OLS assumes observations are independent — geographic data routinely violate this.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548640" y="3968496"/>
            <a:ext cx="128016" cy="128016"/>
          </a:xfrm>
          <a:prstGeom prst="ellipse">
            <a:avLst/>
          </a:prstGeom>
          <a:solidFill>
            <a:srgbClr val="C1502E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10" name="Text 8"/>
          <p:cNvSpPr/>
          <p:nvPr/>
        </p:nvSpPr>
        <p:spPr>
          <a:xfrm>
            <a:off x="868680" y="3913632"/>
            <a:ext cx="6355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Ignoring spatial dependence: biased/inconsistent estimates (lag) or understated standard errors (error), inflating significance.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548640" y="4681728"/>
            <a:ext cx="128016" cy="128016"/>
          </a:xfrm>
          <a:prstGeom prst="ellipse">
            <a:avLst/>
          </a:prstGeom>
          <a:solidFill>
            <a:srgbClr val="C1502E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12" name="Text 10"/>
          <p:cNvSpPr/>
          <p:nvPr/>
        </p:nvSpPr>
        <p:spPr>
          <a:xfrm>
            <a:off x="868680" y="4626864"/>
            <a:ext cx="6355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Spatial regression models incorporate neighbourhood structure directly into the estimating equation.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7543800" y="1691640"/>
            <a:ext cx="4114800" cy="4206240"/>
          </a:xfrm>
          <a:prstGeom prst="roundRect">
            <a:avLst>
              <a:gd name="adj" fmla="val 1778"/>
            </a:avLst>
          </a:prstGeom>
          <a:solidFill>
            <a:srgbClr val="1B2A4A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14" name="Shape 12"/>
          <p:cNvSpPr/>
          <p:nvPr/>
        </p:nvSpPr>
        <p:spPr>
          <a:xfrm>
            <a:off x="7818120" y="1965960"/>
            <a:ext cx="548640" cy="548640"/>
          </a:xfrm>
          <a:prstGeom prst="ellipse">
            <a:avLst/>
          </a:prstGeom>
          <a:solidFill>
            <a:srgbClr val="C1502E"/>
          </a:solidFill>
          <a:ln/>
        </p:spPr>
        <p:txBody>
          <a:bodyPr/>
          <a:lstStyle/>
          <a:p>
            <a:endParaRPr lang="en-IT"/>
          </a:p>
        </p:txBody>
      </p:sp>
      <p:pic>
        <p:nvPicPr>
          <p:cNvPr id="1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0" y="2103120"/>
            <a:ext cx="274320" cy="274320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8549640" y="201168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Spatial Weights Matrix (W)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7818120" y="278892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8A1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9189720" y="2788920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D7DE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k-Nearest-Neighbour, k = 6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7818120" y="3447288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8A1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Weighting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9189720" y="3447288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D7DE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Row-standardised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7818120" y="4105656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8A1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Diagnostics</a:t>
            </a:r>
            <a:endParaRPr lang="en-US" sz="1100" dirty="0"/>
          </a:p>
        </p:txBody>
      </p:sp>
      <p:sp>
        <p:nvSpPr>
          <p:cNvPr id="22" name="Text 19"/>
          <p:cNvSpPr/>
          <p:nvPr/>
        </p:nvSpPr>
        <p:spPr>
          <a:xfrm>
            <a:off x="9189720" y="4105656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D7DE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Moran's I; permutation p-value (999 draws)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7818120" y="4764024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8A1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tools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9189720" y="4764024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D7DE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LISA (Local Moran) &amp; Getis-Ord Gi*</a:t>
            </a:r>
            <a:endParaRPr lang="en-US" sz="1100" dirty="0"/>
          </a:p>
        </p:txBody>
      </p:sp>
      <p:sp>
        <p:nvSpPr>
          <p:cNvPr id="25" name="Text 22"/>
          <p:cNvSpPr/>
          <p:nvPr/>
        </p:nvSpPr>
        <p:spPr>
          <a:xfrm>
            <a:off x="45720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Spatial Regression on Environmental Data</a:t>
            </a:r>
            <a:endParaRPr lang="en-US" sz="900" dirty="0"/>
          </a:p>
        </p:txBody>
      </p:sp>
      <p:sp>
        <p:nvSpPr>
          <p:cNvPr id="26" name="Text 23"/>
          <p:cNvSpPr/>
          <p:nvPr/>
        </p:nvSpPr>
        <p:spPr>
          <a:xfrm>
            <a:off x="11277295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15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 · DATA STRUCTURE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631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Elevation Dominates — and Drives a Collinearity Problem</a:t>
            </a:r>
            <a:endParaRPr lang="en-US" sz="3200" dirty="0"/>
          </a:p>
        </p:txBody>
      </p:sp>
      <p:pic>
        <p:nvPicPr>
          <p:cNvPr id="4" name="Image 0" descr="/home/claude/deck/img/correlation_matrix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48640" y="1691640"/>
            <a:ext cx="5212080" cy="44805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6172200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Figure — Correlation matrix of LST and predictors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6035040" y="1737360"/>
            <a:ext cx="5577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15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= −0.86  </a:t>
            </a:r>
            <a:r>
              <a:rPr lang="en-US" sz="13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LST vs. elevation — the strongest single relationship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035040" y="2240280"/>
            <a:ext cx="5577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15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= −0.98  </a:t>
            </a:r>
            <a:r>
              <a:rPr lang="en-US" sz="13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Elevation vs. relative humidity — near-perfect collinearity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6035040" y="2880360"/>
            <a:ext cx="5623560" cy="1965960"/>
          </a:xfrm>
          <a:prstGeom prst="roundRect">
            <a:avLst>
              <a:gd name="adj" fmla="val 3721"/>
            </a:avLst>
          </a:prstGeom>
          <a:solidFill>
            <a:srgbClr val="F7F5F1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9" name="Text 6"/>
          <p:cNvSpPr/>
          <p:nvPr/>
        </p:nvSpPr>
        <p:spPr>
          <a:xfrm>
            <a:off x="6263640" y="3017520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Variance Inflation Factor (VIF)</a:t>
            </a:r>
            <a:endParaRPr lang="en-US" sz="125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263640" y="3401568"/>
          <a:ext cx="5120640" cy="1508760"/>
        </p:xfrm>
        <a:graphic>
          <a:graphicData uri="http://schemas.openxmlformats.org/drawingml/2006/table">
            <a:tbl>
              <a:tblPr/>
              <a:tblGrid>
                <a:gridCol w="1706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6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6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Predictor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Full (5-var)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Screened (4-var)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Elevation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605.5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2.34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Relative humidity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919.8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dropped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Distance to coast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60.1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2.03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Precipitation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1.87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log(Population)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1.1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1.10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Text 7"/>
          <p:cNvSpPr/>
          <p:nvPr/>
        </p:nvSpPr>
        <p:spPr>
          <a:xfrm>
            <a:off x="6035040" y="5029200"/>
            <a:ext cx="5623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Threshold = 5. Relative humidity is dropped as the more redundant, near-linear image of elevation; the remaining four predictors are well-conditioned.</a:t>
            </a:r>
            <a:endParaRPr lang="en-US" sz="1100" dirty="0"/>
          </a:p>
        </p:txBody>
      </p:sp>
      <p:sp>
        <p:nvSpPr>
          <p:cNvPr id="12" name="Text 8"/>
          <p:cNvSpPr/>
          <p:nvPr/>
        </p:nvSpPr>
        <p:spPr>
          <a:xfrm>
            <a:off x="45720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Spatial Regression on Environmental Data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11277295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15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 · SPATIAL AUTOCORRELATION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631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Summer Heat Is Significantly Clustered in Space</a:t>
            </a:r>
            <a:endParaRPr lang="en-US" sz="3200" dirty="0"/>
          </a:p>
        </p:txBody>
      </p:sp>
      <p:pic>
        <p:nvPicPr>
          <p:cNvPr id="4" name="Image 0" descr="/home/claude/deck/img/moran_scatter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48640" y="1691640"/>
            <a:ext cx="5074920" cy="47091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6400800"/>
            <a:ext cx="5074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Figure — Moran scatterplot for summer LST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5943600" y="1691640"/>
            <a:ext cx="2697480" cy="1554480"/>
          </a:xfrm>
          <a:prstGeom prst="roundRect">
            <a:avLst>
              <a:gd name="adj" fmla="val 4706"/>
            </a:avLst>
          </a:prstGeom>
          <a:solidFill>
            <a:srgbClr val="1B2A4A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7" name="Text 4"/>
          <p:cNvSpPr/>
          <p:nvPr/>
        </p:nvSpPr>
        <p:spPr>
          <a:xfrm>
            <a:off x="5943600" y="1874520"/>
            <a:ext cx="2697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E8A1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0.2804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5943600" y="2560320"/>
            <a:ext cx="2697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Moran's I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8823960" y="1691640"/>
            <a:ext cx="2788920" cy="1554480"/>
          </a:xfrm>
          <a:prstGeom prst="roundRect">
            <a:avLst>
              <a:gd name="adj" fmla="val 4706"/>
            </a:avLst>
          </a:prstGeom>
          <a:solidFill>
            <a:srgbClr val="F7F5F1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10" name="Text 7"/>
          <p:cNvSpPr/>
          <p:nvPr/>
        </p:nvSpPr>
        <p:spPr>
          <a:xfrm>
            <a:off x="8823960" y="1874520"/>
            <a:ext cx="2788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C15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0.004</a:t>
            </a:r>
            <a:endParaRPr lang="en-US" sz="3400" dirty="0"/>
          </a:p>
        </p:txBody>
      </p:sp>
      <p:sp>
        <p:nvSpPr>
          <p:cNvPr id="11" name="Text 8"/>
          <p:cNvSpPr/>
          <p:nvPr/>
        </p:nvSpPr>
        <p:spPr>
          <a:xfrm>
            <a:off x="8823960" y="2560320"/>
            <a:ext cx="2788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Permutation pseudo p-value (999 draws)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5943600" y="3584448"/>
            <a:ext cx="128016" cy="128016"/>
          </a:xfrm>
          <a:prstGeom prst="ellipse">
            <a:avLst/>
          </a:prstGeom>
          <a:solidFill>
            <a:srgbClr val="2D7D80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13" name="Text 10"/>
          <p:cNvSpPr/>
          <p:nvPr/>
        </p:nvSpPr>
        <p:spPr>
          <a:xfrm>
            <a:off x="6263640" y="3520440"/>
            <a:ext cx="5349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Hot municipalities tend to adjoin other hot municipalities; cool ones adjoin cool ones.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5943600" y="4361688"/>
            <a:ext cx="128016" cy="128016"/>
          </a:xfrm>
          <a:prstGeom prst="ellipse">
            <a:avLst/>
          </a:prstGeom>
          <a:solidFill>
            <a:srgbClr val="2D7D80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15" name="Text 12"/>
          <p:cNvSpPr/>
          <p:nvPr/>
        </p:nvSpPr>
        <p:spPr>
          <a:xfrm>
            <a:off x="6263640" y="4297680"/>
            <a:ext cx="5349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Confirms, on formal statistical grounds, the spatial structure anticipated from physical reasoning.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5943600" y="5138928"/>
            <a:ext cx="128016" cy="128016"/>
          </a:xfrm>
          <a:prstGeom prst="ellipse">
            <a:avLst/>
          </a:prstGeom>
          <a:solidFill>
            <a:srgbClr val="2D7D80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17" name="Text 14"/>
          <p:cNvSpPr/>
          <p:nvPr/>
        </p:nvSpPr>
        <p:spPr>
          <a:xfrm>
            <a:off x="6263640" y="5074920"/>
            <a:ext cx="5349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significant global clustering motivates the local cluster analysis and spatial-regression modelling that follow.</a:t>
            </a:r>
            <a:endParaRPr lang="en-US" sz="1250" dirty="0"/>
          </a:p>
        </p:txBody>
      </p:sp>
      <p:sp>
        <p:nvSpPr>
          <p:cNvPr id="18" name="Text 15"/>
          <p:cNvSpPr/>
          <p:nvPr/>
        </p:nvSpPr>
        <p:spPr>
          <a:xfrm>
            <a:off x="45720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Spatial Regression on Environmental Data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11277295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15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 · LOCAL CLUSTERS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631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Warm Coastal Core Against a Cool Mountain Periphery</a:t>
            </a:r>
            <a:endParaRPr lang="en-US" sz="3200" dirty="0"/>
          </a:p>
        </p:txBody>
      </p:sp>
      <p:pic>
        <p:nvPicPr>
          <p:cNvPr id="4" name="Image 0" descr="/home/claude/deck/img/lisa_clusters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48640" y="1691640"/>
            <a:ext cx="3794760" cy="3931920"/>
          </a:xfrm>
          <a:prstGeom prst="rect">
            <a:avLst/>
          </a:prstGeom>
        </p:spPr>
      </p:pic>
      <p:pic>
        <p:nvPicPr>
          <p:cNvPr id="5" name="Image 1" descr="/home/claude/deck/img/getis_or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526280" y="1691640"/>
            <a:ext cx="3794760" cy="393192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48640" y="562356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Figure — LISA clusters (left) and Getis-Ord Gi* hot/cold spots (right)</a:t>
            </a:r>
            <a:endParaRPr lang="en-US" sz="1000" dirty="0"/>
          </a:p>
        </p:txBody>
      </p:sp>
      <p:sp>
        <p:nvSpPr>
          <p:cNvPr id="7" name="Shape 3"/>
          <p:cNvSpPr/>
          <p:nvPr/>
        </p:nvSpPr>
        <p:spPr>
          <a:xfrm>
            <a:off x="8549640" y="1691640"/>
            <a:ext cx="3108960" cy="1920240"/>
          </a:xfrm>
          <a:prstGeom prst="roundRect">
            <a:avLst>
              <a:gd name="adj" fmla="val 3810"/>
            </a:avLst>
          </a:prstGeom>
          <a:solidFill>
            <a:srgbClr val="FCEEE8"/>
          </a:solidFill>
          <a:ln/>
        </p:spPr>
        <p:txBody>
          <a:bodyPr/>
          <a:lstStyle/>
          <a:p>
            <a:endParaRPr lang="en-IT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8240" y="1874520"/>
            <a:ext cx="320040" cy="32004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189720" y="187452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15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Warm cluster (High-High)</a:t>
            </a:r>
            <a:endParaRPr lang="en-US" sz="1200" dirty="0"/>
          </a:p>
        </p:txBody>
      </p:sp>
      <p:sp>
        <p:nvSpPr>
          <p:cNvPr id="10" name="Text 5"/>
          <p:cNvSpPr/>
          <p:nvPr/>
        </p:nvSpPr>
        <p:spPr>
          <a:xfrm>
            <a:off x="8778240" y="2240280"/>
            <a:ext cx="2697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Castellammare di Stabia, Cava de' Tirreni, Nocera Inferiore, Pompei, Salerno, Scafati, Sorrento — the Naples–Salerno coastal corridor.</a:t>
            </a:r>
            <a:endParaRPr lang="en-US" sz="1050" dirty="0"/>
          </a:p>
        </p:txBody>
      </p:sp>
      <p:sp>
        <p:nvSpPr>
          <p:cNvPr id="11" name="Shape 6"/>
          <p:cNvSpPr/>
          <p:nvPr/>
        </p:nvSpPr>
        <p:spPr>
          <a:xfrm>
            <a:off x="8549640" y="3794760"/>
            <a:ext cx="3108960" cy="1828800"/>
          </a:xfrm>
          <a:prstGeom prst="roundRect">
            <a:avLst>
              <a:gd name="adj" fmla="val 4000"/>
            </a:avLst>
          </a:prstGeom>
          <a:solidFill>
            <a:srgbClr val="E8F1F1"/>
          </a:solidFill>
          <a:ln/>
        </p:spPr>
        <p:txBody>
          <a:bodyPr/>
          <a:lstStyle/>
          <a:p>
            <a:endParaRPr lang="en-IT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78240" y="3977640"/>
            <a:ext cx="320040" cy="32004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9189720" y="397764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D7D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Cool cluster (Low-Low)</a:t>
            </a:r>
            <a:endParaRPr lang="en-US" sz="1200" dirty="0"/>
          </a:p>
        </p:txBody>
      </p:sp>
      <p:sp>
        <p:nvSpPr>
          <p:cNvPr id="14" name="Text 8"/>
          <p:cNvSpPr/>
          <p:nvPr/>
        </p:nvSpPr>
        <p:spPr>
          <a:xfrm>
            <a:off x="8778240" y="4343400"/>
            <a:ext cx="2697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Ariano Irpino, Avellino, San Giorgio del Sannio — the elevated Avellino–Benevento interior.</a:t>
            </a:r>
            <a:endParaRPr lang="en-US" sz="1050" dirty="0"/>
          </a:p>
        </p:txBody>
      </p:sp>
      <p:sp>
        <p:nvSpPr>
          <p:cNvPr id="15" name="Text 9"/>
          <p:cNvSpPr/>
          <p:nvPr/>
        </p:nvSpPr>
        <p:spPr>
          <a:xfrm>
            <a:off x="548640" y="5989320"/>
            <a:ext cx="11109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LISA and Getis-Ord Gi* are mutually corroborating: strongest hot spots at Salerno &amp; Scafati; strongest cold spots at Ariano Irpino, Avellino &amp; San Giorgio del Sannio. The remaining 26 municipalities are not significant at the 5% level.</a:t>
            </a:r>
            <a:endParaRPr lang="en-US" sz="1100" dirty="0"/>
          </a:p>
        </p:txBody>
      </p:sp>
      <p:sp>
        <p:nvSpPr>
          <p:cNvPr id="16" name="Text 10"/>
          <p:cNvSpPr/>
          <p:nvPr/>
        </p:nvSpPr>
        <p:spPr>
          <a:xfrm>
            <a:off x="45720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Spatial Regression on Environmental Data</a:t>
            </a:r>
            <a:endParaRPr lang="en-US" sz="900" dirty="0"/>
          </a:p>
        </p:txBody>
      </p:sp>
      <p:sp>
        <p:nvSpPr>
          <p:cNvPr id="17" name="Text 11"/>
          <p:cNvSpPr/>
          <p:nvPr/>
        </p:nvSpPr>
        <p:spPr>
          <a:xfrm>
            <a:off x="11277295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15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 · GLOBAL REGRESSION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631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Elevation Alone Explains Three-Quarters of the Variation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611880" cy="1234440"/>
          </a:xfrm>
          <a:prstGeom prst="roundRect">
            <a:avLst>
              <a:gd name="adj" fmla="val 5926"/>
            </a:avLst>
          </a:prstGeom>
          <a:solidFill>
            <a:srgbClr val="F7F5F1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5" name="Text 3"/>
          <p:cNvSpPr/>
          <p:nvPr/>
        </p:nvSpPr>
        <p:spPr>
          <a:xfrm>
            <a:off x="548640" y="1828800"/>
            <a:ext cx="3611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C15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R² = 0.752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48640" y="2395728"/>
            <a:ext cx="3611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Goodness of fit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297680" y="1691640"/>
            <a:ext cx="3611880" cy="1234440"/>
          </a:xfrm>
          <a:prstGeom prst="roundRect">
            <a:avLst>
              <a:gd name="adj" fmla="val 5926"/>
            </a:avLst>
          </a:prstGeom>
          <a:solidFill>
            <a:srgbClr val="1B2A4A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8" name="Text 6"/>
          <p:cNvSpPr/>
          <p:nvPr/>
        </p:nvSpPr>
        <p:spPr>
          <a:xfrm>
            <a:off x="4297680" y="1828800"/>
            <a:ext cx="3611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E8A1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−0.41 °C / 100 m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297680" y="2395728"/>
            <a:ext cx="3611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Elevation effect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8046720" y="1691640"/>
            <a:ext cx="3611880" cy="1234440"/>
          </a:xfrm>
          <a:prstGeom prst="roundRect">
            <a:avLst>
              <a:gd name="adj" fmla="val 5926"/>
            </a:avLst>
          </a:prstGeom>
          <a:solidFill>
            <a:srgbClr val="F7F5F1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11" name="Text 9"/>
          <p:cNvSpPr/>
          <p:nvPr/>
        </p:nvSpPr>
        <p:spPr>
          <a:xfrm>
            <a:off x="8046720" y="1828800"/>
            <a:ext cx="3611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C15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&lt; 0.001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8046720" y="2395728"/>
            <a:ext cx="3611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Elevation significance</a:t>
            </a:r>
            <a:endParaRPr lang="en-US" sz="115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3200400"/>
          <a:ext cx="7635240" cy="1554480"/>
        </p:xfrm>
        <a:graphic>
          <a:graphicData uri="http://schemas.openxmlformats.org/drawingml/2006/table">
            <a:tbl>
              <a:tblPr/>
              <a:tblGrid>
                <a:gridCol w="1908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88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88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88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Predictor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Coefficient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Std. Error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p-value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Elevation (m)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−0.0041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0.0007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C15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 0.001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Distance to coast (m)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0.000000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0.000000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0.747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Precipitation (mm)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−0.0016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0.0012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0.183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log(Population)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−0.0140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0.0704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0.844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4" name="Shape 11"/>
          <p:cNvSpPr/>
          <p:nvPr/>
        </p:nvSpPr>
        <p:spPr>
          <a:xfrm>
            <a:off x="8412480" y="3200400"/>
            <a:ext cx="3246120" cy="2880360"/>
          </a:xfrm>
          <a:prstGeom prst="roundRect">
            <a:avLst>
              <a:gd name="adj" fmla="val 2540"/>
            </a:avLst>
          </a:prstGeom>
          <a:solidFill>
            <a:srgbClr val="EFF3F8"/>
          </a:solidFill>
          <a:ln/>
        </p:spPr>
        <p:txBody>
          <a:bodyPr/>
          <a:lstStyle/>
          <a:p>
            <a:endParaRPr lang="en-IT"/>
          </a:p>
        </p:txBody>
      </p:sp>
      <p:pic>
        <p:nvPicPr>
          <p:cNvPr id="1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1080" y="3383280"/>
            <a:ext cx="292608" cy="292608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9052560" y="3383280"/>
            <a:ext cx="2468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takeaway</a:t>
            </a:r>
            <a:endParaRPr lang="en-US" sz="1200" dirty="0"/>
          </a:p>
        </p:txBody>
      </p:sp>
      <p:sp>
        <p:nvSpPr>
          <p:cNvPr id="17" name="Text 13"/>
          <p:cNvSpPr/>
          <p:nvPr/>
        </p:nvSpPr>
        <p:spPr>
          <a:xfrm>
            <a:off x="8641080" y="3794760"/>
            <a:ext cx="278892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Elevation is the only statistically significant predictor. Once it is controlled for, distance to coast, precipitation and population add essentially nothing. OLS residuals show no significant spatial autocorrelation.</a:t>
            </a:r>
            <a:endParaRPr lang="en-US" sz="1150" dirty="0"/>
          </a:p>
        </p:txBody>
      </p:sp>
      <p:sp>
        <p:nvSpPr>
          <p:cNvPr id="18" name="Text 14"/>
          <p:cNvSpPr/>
          <p:nvPr/>
        </p:nvSpPr>
        <p:spPr>
          <a:xfrm>
            <a:off x="548640" y="4892040"/>
            <a:ext cx="7635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Screened four-predictor OLS specification (relative humidity removed for collinearity). Adjusted R² = 0.720.</a:t>
            </a:r>
            <a:endParaRPr lang="en-US" sz="1050" dirty="0"/>
          </a:p>
        </p:txBody>
      </p:sp>
      <p:sp>
        <p:nvSpPr>
          <p:cNvPr id="19" name="Text 15"/>
          <p:cNvSpPr/>
          <p:nvPr/>
        </p:nvSpPr>
        <p:spPr>
          <a:xfrm>
            <a:off x="45720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Spatial Regression on Environmental Data</a:t>
            </a:r>
            <a:endParaRPr lang="en-US" sz="900" dirty="0"/>
          </a:p>
        </p:txBody>
      </p:sp>
      <p:sp>
        <p:nvSpPr>
          <p:cNvPr id="20" name="Text 16"/>
          <p:cNvSpPr/>
          <p:nvPr/>
        </p:nvSpPr>
        <p:spPr>
          <a:xfrm>
            <a:off x="11277295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15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 · GLOBAL SPATIAL MODELS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631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SAR, SEM &amp; SDM: No Improvement Over the OLS Baseline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00200"/>
            <a:ext cx="11109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Because the Lagrange-Multiplier diagnostics detect no residual spatial dependence in the OLS residuals, the spatial-econometric models are estimated for completeness — but are not expected to outperform OLS.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48640" y="2377440"/>
            <a:ext cx="3611880" cy="3200400"/>
          </a:xfrm>
          <a:prstGeom prst="roundRect">
            <a:avLst>
              <a:gd name="adj" fmla="val 2286"/>
            </a:avLst>
          </a:prstGeom>
          <a:solidFill>
            <a:srgbClr val="F7F5F1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6" name="Shape 4"/>
          <p:cNvSpPr/>
          <p:nvPr/>
        </p:nvSpPr>
        <p:spPr>
          <a:xfrm>
            <a:off x="548640" y="2377440"/>
            <a:ext cx="3611880" cy="685800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7" name="Text 5"/>
          <p:cNvSpPr/>
          <p:nvPr/>
        </p:nvSpPr>
        <p:spPr>
          <a:xfrm>
            <a:off x="731520" y="2377440"/>
            <a:ext cx="3246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Spatial Lag (SAR)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31520" y="3246120"/>
            <a:ext cx="3246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C15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ρ = 0.101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731520" y="3611880"/>
            <a:ext cx="3246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pseudo-R² = 0.750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20" y="4069080"/>
            <a:ext cx="3246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+ indirect (spillover) effects decomposed; elevation total effect −0.0045 °C/m.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306824" y="2377440"/>
            <a:ext cx="3611880" cy="3200400"/>
          </a:xfrm>
          <a:prstGeom prst="roundRect">
            <a:avLst>
              <a:gd name="adj" fmla="val 2286"/>
            </a:avLst>
          </a:prstGeom>
          <a:solidFill>
            <a:srgbClr val="F7F5F1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12" name="Shape 10"/>
          <p:cNvSpPr/>
          <p:nvPr/>
        </p:nvSpPr>
        <p:spPr>
          <a:xfrm>
            <a:off x="4306824" y="2377440"/>
            <a:ext cx="3611880" cy="685800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13" name="Text 11"/>
          <p:cNvSpPr/>
          <p:nvPr/>
        </p:nvSpPr>
        <p:spPr>
          <a:xfrm>
            <a:off x="4489704" y="2377440"/>
            <a:ext cx="3246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Spatial Error (SEM)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489704" y="3246120"/>
            <a:ext cx="3246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C15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λ = 0.291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4489704" y="3611880"/>
            <a:ext cx="3246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Elevation coef. −0.0042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489704" y="4069080"/>
            <a:ext cx="3246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Models spatially correlated errors rather than a lagged response.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8065008" y="2377440"/>
            <a:ext cx="3611880" cy="3200400"/>
          </a:xfrm>
          <a:prstGeom prst="roundRect">
            <a:avLst>
              <a:gd name="adj" fmla="val 2286"/>
            </a:avLst>
          </a:prstGeom>
          <a:solidFill>
            <a:srgbClr val="F7F5F1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18" name="Shape 16"/>
          <p:cNvSpPr/>
          <p:nvPr/>
        </p:nvSpPr>
        <p:spPr>
          <a:xfrm>
            <a:off x="8065008" y="2377440"/>
            <a:ext cx="3611880" cy="685800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19" name="Text 17"/>
          <p:cNvSpPr/>
          <p:nvPr/>
        </p:nvSpPr>
        <p:spPr>
          <a:xfrm>
            <a:off x="8247888" y="2377440"/>
            <a:ext cx="3246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Spatial Durbin (SDM)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8247888" y="3246120"/>
            <a:ext cx="3246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C15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ρ = 0.095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8247888" y="3611880"/>
            <a:ext cx="3246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Elevation coef. −0.0043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247888" y="4069080"/>
            <a:ext cx="3246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Adds spatially lagged predictors (W·x); a large log-pop spillover appears but is unsupported by significance and treated as an artifact.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45720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Spatial Regression on Environmental Data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11277295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15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 · LOCAL REGRESSION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631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GWR Finds No Meaningful Spatial Non-Stationarity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5532120" cy="2331720"/>
          </a:xfrm>
          <a:prstGeom prst="roundRect">
            <a:avLst>
              <a:gd name="adj" fmla="val 3137"/>
            </a:avLst>
          </a:prstGeom>
          <a:solidFill>
            <a:srgbClr val="EFF3F8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5" name="Text 3"/>
          <p:cNvSpPr/>
          <p:nvPr/>
        </p:nvSpPr>
        <p:spPr>
          <a:xfrm>
            <a:off x="777240" y="1856232"/>
            <a:ext cx="5074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GWR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" y="2258568"/>
            <a:ext cx="5074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bandwidth = 36 (whole sample)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77240" y="2560320"/>
            <a:ext cx="5074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R² = 0.767  ·  AICc = 69.35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77240" y="2926080"/>
            <a:ext cx="5074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AICc-optimal bandwidth spans every municipality — the kernel collapses to the global model. Local elevation coefficient varies only −0.0044 to −0.0037 °C/m across the region: drivers act uniformly.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6263640" y="1691640"/>
            <a:ext cx="5532120" cy="2331720"/>
          </a:xfrm>
          <a:prstGeom prst="roundRect">
            <a:avLst>
              <a:gd name="adj" fmla="val 3137"/>
            </a:avLst>
          </a:prstGeom>
          <a:solidFill>
            <a:srgbClr val="FCEEE8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10" name="Text 8"/>
          <p:cNvSpPr/>
          <p:nvPr/>
        </p:nvSpPr>
        <p:spPr>
          <a:xfrm>
            <a:off x="6492240" y="1856232"/>
            <a:ext cx="5074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15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MGWR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492240" y="2258568"/>
            <a:ext cx="5074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bandwidths driven to floor (≈12 nn)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492240" y="2560320"/>
            <a:ext cx="5074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R² = 0.973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492240" y="2926080"/>
            <a:ext cx="5074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striking fit — but residual Moran's I = −0.194 (p = 0.004) signals significant over-fitting on this small, standardised sample. Reported for completeness, not as a genuine improvement.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548640" y="4251960"/>
            <a:ext cx="11109960" cy="1188720"/>
          </a:xfrm>
          <a:prstGeom prst="roundRect">
            <a:avLst>
              <a:gd name="adj" fmla="val 6154"/>
            </a:avLst>
          </a:prstGeom>
          <a:solidFill>
            <a:srgbClr val="1B2A4A"/>
          </a:solidFill>
          <a:ln/>
        </p:spPr>
        <p:txBody>
          <a:bodyPr/>
          <a:lstStyle/>
          <a:p>
            <a:endParaRPr lang="en-IT"/>
          </a:p>
        </p:txBody>
      </p:sp>
      <p:pic>
        <p:nvPicPr>
          <p:cNvPr id="1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4480560"/>
            <a:ext cx="411480" cy="411480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1371600" y="43891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i="1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methodological finding, not just a null result: spatial autocorrelation in the outcome doesn't automatically mandate a spatial model. What matters is whether dependence survives in the residuals of a well-specified mean model — here, it does not.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45720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Spatial Regression on Environmental Data</a:t>
            </a:r>
            <a:endParaRPr lang="en-US" sz="900" dirty="0"/>
          </a:p>
        </p:txBody>
      </p:sp>
      <p:sp>
        <p:nvSpPr>
          <p:cNvPr id="18" name="Text 15"/>
          <p:cNvSpPr/>
          <p:nvPr/>
        </p:nvSpPr>
        <p:spPr>
          <a:xfrm>
            <a:off x="11277295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15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 · MODEL COMPARISON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631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Parsimonious OLS Baseline Wins</a:t>
            </a:r>
            <a:endParaRPr lang="en-US" sz="3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11109959" cy="2834643"/>
        </p:xfrm>
        <a:graphic>
          <a:graphicData uri="http://schemas.openxmlformats.org/drawingml/2006/table">
            <a:tbl>
              <a:tblPr/>
              <a:tblGrid>
                <a:gridCol w="15871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71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71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71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871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871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871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0494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R²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Resid. 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RMSE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494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OLS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E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0.752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E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C15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63.14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E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C15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72.64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E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0.064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E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0.492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E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0.384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94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Spatial Lag (SAR)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0.750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64.96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76.05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0.073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0.494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0.385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494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Spatial Error (SEM)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0.750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64.42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75.50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0.496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0.385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494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Spatial Durbin (SDM)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0.785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67.75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85.17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0.041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0.458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0.367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494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GWR (bw=36)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0.767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69.35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0.033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0.477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0.376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494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i="1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MGWR*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i="1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0.973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i="1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i="1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i="1" dirty="0">
                          <a:solidFill>
                            <a:srgbClr val="C15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−0.194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i="1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0.164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i="1" dirty="0">
                          <a:solidFill>
                            <a:srgbClr val="2631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0.124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4663440"/>
            <a:ext cx="11109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 MGWR's high R² is an over-fitting artifact — flagged by its significantly negative residual Moran's I. Lower AIC/BIC, lower |residual Moran's I|, and lower RMSE/MAE indicate a better model.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548640" y="5212080"/>
            <a:ext cx="11109960" cy="1051560"/>
          </a:xfrm>
          <a:prstGeom prst="roundRect">
            <a:avLst>
              <a:gd name="adj" fmla="val 6957"/>
            </a:avLst>
          </a:prstGeom>
          <a:solidFill>
            <a:srgbClr val="EFF3F8"/>
          </a:solidFill>
          <a:ln/>
        </p:spPr>
        <p:txBody>
          <a:bodyPr/>
          <a:lstStyle/>
          <a:p>
            <a:endParaRPr lang="en-IT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5440680"/>
            <a:ext cx="365760" cy="36576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325880" y="5349240"/>
            <a:ext cx="10149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OLS attains the lowest AIC/BIC, already has no significant residual autocorrelation, and matches the predictive error of every more complex model — the additional spatial machinery is not warranted here.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45720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Spatial Regression on Environmental Data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11277295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8A1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IMPORTANT CAVEAT</a:t>
            </a:r>
            <a:endParaRPr lang="en-US" sz="13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1417320"/>
            <a:ext cx="640080" cy="64008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17320" y="141732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These Results Are Illustrative, Not Empirical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594360" y="246888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figure in this presentation is produced by the analysis pipeline applied to a synthetic SAMPLE dataset, used to demonstrate the complete spatial-regression workflow end-to-end.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94360" y="3493008"/>
            <a:ext cx="146304" cy="146304"/>
          </a:xfrm>
          <a:prstGeom prst="ellipse">
            <a:avLst/>
          </a:prstGeom>
          <a:solidFill>
            <a:srgbClr val="C1502E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7" name="Text 4"/>
          <p:cNvSpPr/>
          <p:nvPr/>
        </p:nvSpPr>
        <p:spPr>
          <a:xfrm>
            <a:off x="960120" y="3429000"/>
            <a:ext cx="10515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near-perfect collinearity between elevation and humidity is an artifact of the synthetic generator.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594360" y="4224528"/>
            <a:ext cx="146304" cy="146304"/>
          </a:xfrm>
          <a:prstGeom prst="ellipse">
            <a:avLst/>
          </a:prstGeom>
          <a:solidFill>
            <a:srgbClr val="C1502E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9" name="Text 6"/>
          <p:cNvSpPr/>
          <p:nvPr/>
        </p:nvSpPr>
        <p:spPr>
          <a:xfrm>
            <a:off x="960120" y="4160520"/>
            <a:ext cx="10515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absence of residual spatial dependence and of GWR non-stationarity are properties of this sample — real Campania observations may behave differently.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594360" y="4956048"/>
            <a:ext cx="146304" cy="146304"/>
          </a:xfrm>
          <a:prstGeom prst="ellipse">
            <a:avLst/>
          </a:prstGeom>
          <a:solidFill>
            <a:srgbClr val="C1502E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11" name="Text 8"/>
          <p:cNvSpPr/>
          <p:nvPr/>
        </p:nvSpPr>
        <p:spPr>
          <a:xfrm>
            <a:off x="960120" y="4892040"/>
            <a:ext cx="10515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substantive conclusions are deferred until the pipeline is re-run on the real open-data sources (Section 3.17 of the thesis).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45720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AA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Spatial Regression on Environmental Data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11277295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A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15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631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the (Illustrative) Pattern Would Mean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502920" cy="502920"/>
          </a:xfrm>
          <a:prstGeom prst="ellipse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IT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084" y="1860804"/>
            <a:ext cx="274320" cy="2743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34440" y="1691640"/>
            <a:ext cx="10332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Topography as master control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1234440" y="2057400"/>
            <a:ext cx="10332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elevation effect (≈−0.41 °C/100 m) matches the environmental lapse rate — both a direct physical effect and a proxy for less built-up, more vegetated terrain.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548640" y="2788920"/>
            <a:ext cx="502920" cy="502920"/>
          </a:xfrm>
          <a:prstGeom prst="ellipse">
            <a:avLst/>
          </a:prstGeom>
          <a:solidFill>
            <a:srgbClr val="C1502E"/>
          </a:solidFill>
          <a:ln/>
        </p:spPr>
        <p:txBody>
          <a:bodyPr/>
          <a:lstStyle/>
          <a:p>
            <a:endParaRPr lang="en-IT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084" y="2912364"/>
            <a:ext cx="274320" cy="27432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234440" y="2743200"/>
            <a:ext cx="10332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Space matters — but indirectly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1234440" y="3108960"/>
            <a:ext cx="10332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Outcome clustering is almost entirely explained by the clustering of elevation itself; once elevation enters the model, residuals are no longer spatially autocorrelated.</a:t>
            </a:r>
            <a:endParaRPr lang="en-US" sz="1200" dirty="0"/>
          </a:p>
        </p:txBody>
      </p:sp>
      <p:sp>
        <p:nvSpPr>
          <p:cNvPr id="12" name="Shape 8"/>
          <p:cNvSpPr/>
          <p:nvPr/>
        </p:nvSpPr>
        <p:spPr>
          <a:xfrm>
            <a:off x="548640" y="3840480"/>
            <a:ext cx="502920" cy="502920"/>
          </a:xfrm>
          <a:prstGeom prst="ellipse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IT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084" y="3963924"/>
            <a:ext cx="274320" cy="27432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234440" y="3794760"/>
            <a:ext cx="10332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lesson for methodology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1234440" y="4160520"/>
            <a:ext cx="10332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Significant spatial autocorrelation in a variable does not by itself mandate a spatial-econometric model — what matters is dependence in the residuals of a well-specified model.</a:t>
            </a:r>
            <a:endParaRPr lang="en-US" sz="1200" dirty="0"/>
          </a:p>
        </p:txBody>
      </p:sp>
      <p:sp>
        <p:nvSpPr>
          <p:cNvPr id="16" name="Shape 11"/>
          <p:cNvSpPr/>
          <p:nvPr/>
        </p:nvSpPr>
        <p:spPr>
          <a:xfrm>
            <a:off x="548640" y="4892040"/>
            <a:ext cx="502920" cy="502920"/>
          </a:xfrm>
          <a:prstGeom prst="ellipse">
            <a:avLst/>
          </a:prstGeom>
          <a:solidFill>
            <a:srgbClr val="C1502E"/>
          </a:solidFill>
          <a:ln/>
        </p:spPr>
        <p:txBody>
          <a:bodyPr/>
          <a:lstStyle/>
          <a:p>
            <a:endParaRPr lang="en-IT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084" y="5015484"/>
            <a:ext cx="274320" cy="27432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234440" y="4846320"/>
            <a:ext cx="10332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Consistent with prior Mediterranean SUHI studies</a:t>
            </a:r>
            <a:endParaRPr lang="en-US" sz="1500" dirty="0"/>
          </a:p>
        </p:txBody>
      </p:sp>
      <p:sp>
        <p:nvSpPr>
          <p:cNvPr id="19" name="Text 13"/>
          <p:cNvSpPr/>
          <p:nvPr/>
        </p:nvSpPr>
        <p:spPr>
          <a:xfrm>
            <a:off x="1234440" y="5212080"/>
            <a:ext cx="10332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warm coastal-urban / cool upland pattern aligns with the literature (e.g. Morabito et al., 2016), even as the exact estimates await real data.</a:t>
            </a:r>
            <a:endParaRPr lang="en-US" sz="1200" dirty="0"/>
          </a:p>
        </p:txBody>
      </p:sp>
      <p:sp>
        <p:nvSpPr>
          <p:cNvPr id="20" name="Text 14"/>
          <p:cNvSpPr/>
          <p:nvPr/>
        </p:nvSpPr>
        <p:spPr>
          <a:xfrm>
            <a:off x="45720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Spatial Regression on Environmental Data</a:t>
            </a:r>
            <a:endParaRPr lang="en-US" sz="900" dirty="0"/>
          </a:p>
        </p:txBody>
      </p:sp>
      <p:sp>
        <p:nvSpPr>
          <p:cNvPr id="21" name="Text 15"/>
          <p:cNvSpPr/>
          <p:nvPr/>
        </p:nvSpPr>
        <p:spPr>
          <a:xfrm>
            <a:off x="11277295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15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LIMITATIONS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631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Bounded by Design — and Honest About It</a:t>
            </a:r>
            <a:endParaRPr lang="en-US" sz="3200" dirty="0"/>
          </a:p>
        </p:txBody>
      </p:sp>
      <p:sp>
        <p:nvSpPr>
          <p:cNvPr id="8" name="Shape 5"/>
          <p:cNvSpPr/>
          <p:nvPr/>
        </p:nvSpPr>
        <p:spPr>
          <a:xfrm>
            <a:off x="527135" y="1737360"/>
            <a:ext cx="5440680" cy="1371600"/>
          </a:xfrm>
          <a:prstGeom prst="roundRect">
            <a:avLst>
              <a:gd name="adj" fmla="val 5333"/>
            </a:avLst>
          </a:prstGeom>
          <a:solidFill>
            <a:srgbClr val="F7F5F1"/>
          </a:solidFill>
          <a:ln/>
        </p:spPr>
        <p:txBody>
          <a:bodyPr/>
          <a:lstStyle/>
          <a:p>
            <a:endParaRPr lang="en-IT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015" y="1920240"/>
            <a:ext cx="292608" cy="29260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121495" y="187452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Limited Sample size</a:t>
            </a:r>
            <a:endParaRPr lang="en-US" sz="1350" dirty="0"/>
          </a:p>
        </p:txBody>
      </p:sp>
      <p:sp>
        <p:nvSpPr>
          <p:cNvPr id="11" name="Text 7"/>
          <p:cNvSpPr/>
          <p:nvPr/>
        </p:nvSpPr>
        <p:spPr>
          <a:xfrm>
            <a:off x="710015" y="2304288"/>
            <a:ext cx="5074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demographic evidence need a larger sample size.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6250171" y="1729287"/>
            <a:ext cx="5440680" cy="1371600"/>
          </a:xfrm>
          <a:prstGeom prst="roundRect">
            <a:avLst>
              <a:gd name="adj" fmla="val 5333"/>
            </a:avLst>
          </a:prstGeom>
          <a:solidFill>
            <a:srgbClr val="F7F5F1"/>
          </a:solidFill>
          <a:ln/>
        </p:spPr>
        <p:txBody>
          <a:bodyPr/>
          <a:lstStyle/>
          <a:p>
            <a:endParaRPr lang="en-IT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3051" y="1912167"/>
            <a:ext cx="292608" cy="292608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6844531" y="1866447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Cross-sectional design</a:t>
            </a:r>
            <a:endParaRPr lang="en-US" sz="1350" dirty="0"/>
          </a:p>
        </p:txBody>
      </p:sp>
      <p:sp>
        <p:nvSpPr>
          <p:cNvPr id="15" name="Text 10"/>
          <p:cNvSpPr/>
          <p:nvPr/>
        </p:nvSpPr>
        <p:spPr>
          <a:xfrm>
            <a:off x="6433051" y="2296215"/>
            <a:ext cx="5074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single summer season cannot separate structural drivers from inter-annual variability.</a:t>
            </a:r>
            <a:endParaRPr lang="en-US" sz="1100" dirty="0"/>
          </a:p>
        </p:txBody>
      </p:sp>
      <p:sp>
        <p:nvSpPr>
          <p:cNvPr id="20" name="Shape 14"/>
          <p:cNvSpPr/>
          <p:nvPr/>
        </p:nvSpPr>
        <p:spPr>
          <a:xfrm>
            <a:off x="548640" y="4754880"/>
            <a:ext cx="5440680" cy="1371600"/>
          </a:xfrm>
          <a:prstGeom prst="roundRect">
            <a:avLst>
              <a:gd name="adj" fmla="val 5333"/>
            </a:avLst>
          </a:prstGeom>
          <a:solidFill>
            <a:srgbClr val="F7F5F1"/>
          </a:solidFill>
          <a:ln/>
        </p:spPr>
        <p:txBody>
          <a:bodyPr/>
          <a:lstStyle/>
          <a:p>
            <a:endParaRPr lang="en-IT"/>
          </a:p>
        </p:txBody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4937760"/>
            <a:ext cx="292608" cy="292608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1143000" y="48920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 covariates</a:t>
            </a:r>
            <a:endParaRPr lang="en-US" sz="1350" dirty="0"/>
          </a:p>
        </p:txBody>
      </p:sp>
      <p:sp>
        <p:nvSpPr>
          <p:cNvPr id="23" name="Text 16"/>
          <p:cNvSpPr/>
          <p:nvPr/>
        </p:nvSpPr>
        <p:spPr>
          <a:xfrm>
            <a:off x="731520" y="5321808"/>
            <a:ext cx="5074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NDVI, detailed land-cover / imperviousness, and socioeconomic variables were not included.</a:t>
            </a:r>
            <a:endParaRPr lang="en-US" sz="1100" dirty="0"/>
          </a:p>
        </p:txBody>
      </p:sp>
      <p:sp>
        <p:nvSpPr>
          <p:cNvPr id="24" name="Shape 17"/>
          <p:cNvSpPr/>
          <p:nvPr/>
        </p:nvSpPr>
        <p:spPr>
          <a:xfrm>
            <a:off x="6217920" y="4754880"/>
            <a:ext cx="5440680" cy="1371600"/>
          </a:xfrm>
          <a:prstGeom prst="roundRect">
            <a:avLst>
              <a:gd name="adj" fmla="val 5333"/>
            </a:avLst>
          </a:prstGeom>
          <a:solidFill>
            <a:srgbClr val="F7F5F1"/>
          </a:solidFill>
          <a:ln/>
        </p:spPr>
        <p:txBody>
          <a:bodyPr/>
          <a:lstStyle/>
          <a:p>
            <a:endParaRPr lang="en-IT"/>
          </a:p>
        </p:txBody>
      </p:sp>
      <p:pic>
        <p:nvPicPr>
          <p:cNvPr id="25" name="Image 5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4937760"/>
            <a:ext cx="292608" cy="292608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6812280" y="48920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Measurement</a:t>
            </a:r>
            <a:endParaRPr lang="en-US" sz="1350" dirty="0"/>
          </a:p>
        </p:txBody>
      </p:sp>
      <p:sp>
        <p:nvSpPr>
          <p:cNvPr id="27" name="Text 19"/>
          <p:cNvSpPr/>
          <p:nvPr/>
        </p:nvSpPr>
        <p:spPr>
          <a:xfrm>
            <a:off x="6400800" y="5321808"/>
            <a:ext cx="5074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LST is a satellite skin temperature, not the air temperature residents actually experience.</a:t>
            </a:r>
            <a:endParaRPr lang="en-US" sz="1100" dirty="0"/>
          </a:p>
        </p:txBody>
      </p:sp>
      <p:sp>
        <p:nvSpPr>
          <p:cNvPr id="28" name="Text 20"/>
          <p:cNvSpPr/>
          <p:nvPr/>
        </p:nvSpPr>
        <p:spPr>
          <a:xfrm>
            <a:off x="45720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Spatial Regression on Environmental Data</a:t>
            </a:r>
            <a:endParaRPr lang="en-US" sz="900" dirty="0"/>
          </a:p>
        </p:txBody>
      </p:sp>
      <p:sp>
        <p:nvSpPr>
          <p:cNvPr id="29" name="Text 21"/>
          <p:cNvSpPr/>
          <p:nvPr/>
        </p:nvSpPr>
        <p:spPr>
          <a:xfrm>
            <a:off x="11277295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8A1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 &amp; CONTRIBUTION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Bridging Global Spatial Econometrics and Local Heterogeneity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002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thesis demonstrates, end-to-end with fully open data and reproducible code, how the modern spatial-analytical toolkit — global spatial econometrics together with Geographically Weighted Regression — can address a policy-relevant environmental question for a heterogeneous region at the municipality scale.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2743200"/>
            <a:ext cx="3611880" cy="1920240"/>
          </a:xfrm>
          <a:prstGeom prst="roundRect">
            <a:avLst>
              <a:gd name="adj" fmla="val 3810"/>
            </a:avLst>
          </a:prstGeom>
          <a:solidFill>
            <a:srgbClr val="24365C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6" name="Shape 4"/>
          <p:cNvSpPr/>
          <p:nvPr/>
        </p:nvSpPr>
        <p:spPr>
          <a:xfrm>
            <a:off x="749808" y="2926080"/>
            <a:ext cx="457200" cy="457200"/>
          </a:xfrm>
          <a:prstGeom prst="ellipse">
            <a:avLst/>
          </a:prstGeom>
          <a:solidFill>
            <a:srgbClr val="C1502E"/>
          </a:solidFill>
          <a:ln/>
        </p:spPr>
        <p:txBody>
          <a:bodyPr/>
          <a:lstStyle/>
          <a:p>
            <a:endParaRPr lang="en-IT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108" y="3040380"/>
            <a:ext cx="228600" cy="2286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325880" y="297180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E8A1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Methodological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749808" y="3520440"/>
            <a:ext cx="3209544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D7DE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Bridges studies that treat space rigorously but only globally, and studies that map local variation without formal spatial testing.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4343400" y="2743200"/>
            <a:ext cx="3611880" cy="1920240"/>
          </a:xfrm>
          <a:prstGeom prst="roundRect">
            <a:avLst>
              <a:gd name="adj" fmla="val 3810"/>
            </a:avLst>
          </a:prstGeom>
          <a:solidFill>
            <a:srgbClr val="24365C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11" name="Shape 8"/>
          <p:cNvSpPr/>
          <p:nvPr/>
        </p:nvSpPr>
        <p:spPr>
          <a:xfrm>
            <a:off x="4544568" y="2926080"/>
            <a:ext cx="457200" cy="457200"/>
          </a:xfrm>
          <a:prstGeom prst="ellipse">
            <a:avLst/>
          </a:prstGeom>
          <a:solidFill>
            <a:srgbClr val="C1502E"/>
          </a:solidFill>
          <a:ln/>
        </p:spPr>
        <p:txBody>
          <a:bodyPr/>
          <a:lstStyle/>
          <a:p>
            <a:endParaRPr lang="en-IT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8868" y="3040380"/>
            <a:ext cx="228600" cy="22860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20640" y="297180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E8A1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</a:t>
            </a:r>
            <a:endParaRPr lang="en-US" sz="1450" dirty="0"/>
          </a:p>
        </p:txBody>
      </p:sp>
      <p:sp>
        <p:nvSpPr>
          <p:cNvPr id="14" name="Text 10"/>
          <p:cNvSpPr/>
          <p:nvPr/>
        </p:nvSpPr>
        <p:spPr>
          <a:xfrm>
            <a:off x="4544568" y="3520440"/>
            <a:ext cx="3209544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D7DE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reproducible, open-data workflow for the 36 municipalities of Campania, directly reusable for other regions and periods.</a:t>
            </a:r>
            <a:endParaRPr lang="en-US" sz="1100" dirty="0"/>
          </a:p>
        </p:txBody>
      </p:sp>
      <p:sp>
        <p:nvSpPr>
          <p:cNvPr id="15" name="Shape 11"/>
          <p:cNvSpPr/>
          <p:nvPr/>
        </p:nvSpPr>
        <p:spPr>
          <a:xfrm>
            <a:off x="8138160" y="2743200"/>
            <a:ext cx="3611880" cy="1920240"/>
          </a:xfrm>
          <a:prstGeom prst="roundRect">
            <a:avLst>
              <a:gd name="adj" fmla="val 3810"/>
            </a:avLst>
          </a:prstGeom>
          <a:solidFill>
            <a:srgbClr val="24365C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16" name="Shape 12"/>
          <p:cNvSpPr/>
          <p:nvPr/>
        </p:nvSpPr>
        <p:spPr>
          <a:xfrm>
            <a:off x="8339328" y="2926080"/>
            <a:ext cx="457200" cy="457200"/>
          </a:xfrm>
          <a:prstGeom prst="ellipse">
            <a:avLst/>
          </a:prstGeom>
          <a:solidFill>
            <a:srgbClr val="C1502E"/>
          </a:solidFill>
          <a:ln/>
        </p:spPr>
        <p:txBody>
          <a:bodyPr/>
          <a:lstStyle/>
          <a:p>
            <a:endParaRPr lang="en-IT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3628" y="3040380"/>
            <a:ext cx="228600" cy="22860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8915400" y="297180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E8A1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Diagnostic rigor</a:t>
            </a:r>
            <a:endParaRPr lang="en-US" sz="1450" dirty="0"/>
          </a:p>
        </p:txBody>
      </p:sp>
      <p:sp>
        <p:nvSpPr>
          <p:cNvPr id="19" name="Text 14"/>
          <p:cNvSpPr/>
          <p:nvPr/>
        </p:nvSpPr>
        <p:spPr>
          <a:xfrm>
            <a:off x="8339328" y="3520440"/>
            <a:ext cx="3209544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D7DE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Shows the workflow behaves correctly — including correctly declining to prefer a spatial model when diagnostics give no warrant.</a:t>
            </a:r>
            <a:endParaRPr lang="en-US" sz="1100" dirty="0"/>
          </a:p>
        </p:txBody>
      </p:sp>
      <p:sp>
        <p:nvSpPr>
          <p:cNvPr id="20" name="Text 15"/>
          <p:cNvSpPr/>
          <p:nvPr/>
        </p:nvSpPr>
        <p:spPr>
          <a:xfrm>
            <a:off x="548640" y="493776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9AB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work: multi-year panel (2018–2025) · finer 1 km grid · NDVI &amp; land-cover covariates · cross-regional comparison</a:t>
            </a:r>
            <a:endParaRPr lang="en-US" sz="1250" dirty="0"/>
          </a:p>
        </p:txBody>
      </p:sp>
      <p:sp>
        <p:nvSpPr>
          <p:cNvPr id="21" name="Text 16"/>
          <p:cNvSpPr/>
          <p:nvPr/>
        </p:nvSpPr>
        <p:spPr>
          <a:xfrm>
            <a:off x="45720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AA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Spatial Regression on Environmental Data</a:t>
            </a:r>
            <a:endParaRPr lang="en-US" sz="900" dirty="0"/>
          </a:p>
        </p:txBody>
      </p:sp>
      <p:sp>
        <p:nvSpPr>
          <p:cNvPr id="22" name="Text 17"/>
          <p:cNvSpPr/>
          <p:nvPr/>
        </p:nvSpPr>
        <p:spPr>
          <a:xfrm>
            <a:off x="11277295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A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-1371600"/>
            <a:ext cx="5486400" cy="5486400"/>
          </a:xfrm>
          <a:prstGeom prst="ellipse">
            <a:avLst/>
          </a:prstGeom>
          <a:solidFill>
            <a:srgbClr val="24365C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3" name="Shape 1"/>
          <p:cNvSpPr/>
          <p:nvPr/>
        </p:nvSpPr>
        <p:spPr>
          <a:xfrm>
            <a:off x="8961120" y="4389120"/>
            <a:ext cx="5029200" cy="5029200"/>
          </a:xfrm>
          <a:prstGeom prst="ellipse">
            <a:avLst/>
          </a:prstGeom>
          <a:solidFill>
            <a:srgbClr val="C1502E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4" name="Eyebrow"/>
          <p:cNvSpPr/>
          <p:nvPr/>
        </p:nvSpPr>
        <p:spPr>
          <a:xfrm>
            <a:off x="548640" y="750000"/>
            <a:ext cx="11064240" cy="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rgbClr val="E8A186"/>
                </a:solidFill>
                <a:latin typeface="Calibri" pitchFamily="34" charset="0"/>
              </a:rPr>
              <a:t>WITH GRATITUDE</a:t>
            </a:r>
            <a:endParaRPr lang="en-US" sz="1400" dirty="0"/>
          </a:p>
        </p:txBody>
      </p:sp>
      <p:sp>
        <p:nvSpPr>
          <p:cNvPr id="5" name="Heading"/>
          <p:cNvSpPr/>
          <p:nvPr/>
        </p:nvSpPr>
        <p:spPr>
          <a:xfrm>
            <a:off x="548640" y="1150000"/>
            <a:ext cx="11064240" cy="7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</a:rPr>
              <a:t>Special Thanks &amp; Acknowledgements</a:t>
            </a:r>
            <a:endParaRPr lang="en-US" sz="3600" dirty="0"/>
          </a:p>
        </p:txBody>
      </p:sp>
      <p:sp>
        <p:nvSpPr>
          <p:cNvPr id="6" name="Subheading"/>
          <p:cNvSpPr/>
          <p:nvPr/>
        </p:nvSpPr>
        <p:spPr>
          <a:xfrm>
            <a:off x="548640" y="1900000"/>
            <a:ext cx="1106424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CADCFC"/>
                </a:solidFill>
                <a:latin typeface="Calibri" pitchFamily="34" charset="0"/>
              </a:rPr>
              <a:t>To the mentors who guided this research</a:t>
            </a:r>
            <a:endParaRPr lang="en-US" sz="1600" dirty="0"/>
          </a:p>
        </p:txBody>
      </p:sp>
      <p:sp>
        <p:nvSpPr>
          <p:cNvPr id="7" name="Ring 1"/>
          <p:cNvSpPr/>
          <p:nvPr/>
        </p:nvSpPr>
        <p:spPr>
          <a:xfrm>
            <a:off x="2797600" y="2450000"/>
            <a:ext cx="1720000" cy="1720000"/>
          </a:xfrm>
          <a:prstGeom prst="ellipse">
            <a:avLst/>
          </a:prstGeom>
          <a:noFill/>
          <a:ln w="19050">
            <a:solidFill>
              <a:srgbClr val="E8A186"/>
            </a:solidFill>
          </a:ln>
        </p:spPr>
        <p:txBody>
          <a:bodyPr/>
          <a:lstStyle/>
          <a:p>
            <a:endParaRPr lang="en-IT"/>
          </a:p>
        </p:txBody>
      </p:sp>
      <p:pic>
        <p:nvPicPr>
          <p:cNvPr id="8" name="Avatar 1 Photo" descr="Prof. Rosanna Ver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600" y="2560000"/>
            <a:ext cx="1500000" cy="1500000"/>
          </a:xfrm>
          <a:prstGeom prst="ellipse">
            <a:avLst/>
          </a:prstGeom>
          <a:ln>
            <a:noFill/>
          </a:ln>
        </p:spPr>
      </p:pic>
      <p:sp>
        <p:nvSpPr>
          <p:cNvPr id="9" name="Name 1"/>
          <p:cNvSpPr/>
          <p:nvPr/>
        </p:nvSpPr>
        <p:spPr>
          <a:xfrm>
            <a:off x="1957600" y="4210000"/>
            <a:ext cx="34000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</a:rPr>
              <a:t>Prof. Rosanna Verde</a:t>
            </a:r>
            <a:endParaRPr lang="en-US" sz="2000" dirty="0"/>
          </a:p>
        </p:txBody>
      </p:sp>
      <p:sp>
        <p:nvSpPr>
          <p:cNvPr id="10" name="Role 1"/>
          <p:cNvSpPr/>
          <p:nvPr/>
        </p:nvSpPr>
        <p:spPr>
          <a:xfrm>
            <a:off x="1957600" y="4670000"/>
            <a:ext cx="34000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E8A186"/>
                </a:solidFill>
                <a:latin typeface="Calibri" pitchFamily="34" charset="0"/>
              </a:rPr>
              <a:t>Thesis Supervisor</a:t>
            </a:r>
            <a:endParaRPr lang="en-US" sz="1400" dirty="0"/>
          </a:p>
        </p:txBody>
      </p:sp>
      <p:sp>
        <p:nvSpPr>
          <p:cNvPr id="11" name="Dept 1"/>
          <p:cNvSpPr/>
          <p:nvPr/>
        </p:nvSpPr>
        <p:spPr>
          <a:xfrm>
            <a:off x="1957600" y="5030000"/>
            <a:ext cx="34000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</a:rPr>
              <a:t>Dipartimento di Matematica e Fisica</a:t>
            </a:r>
            <a:endParaRPr lang="en-US" sz="1100" dirty="0"/>
          </a:p>
        </p:txBody>
      </p:sp>
      <p:sp>
        <p:nvSpPr>
          <p:cNvPr id="12" name="Ring 2"/>
          <p:cNvSpPr/>
          <p:nvPr/>
        </p:nvSpPr>
        <p:spPr>
          <a:xfrm>
            <a:off x="7674300" y="2450000"/>
            <a:ext cx="1720000" cy="1720000"/>
          </a:xfrm>
          <a:prstGeom prst="ellipse">
            <a:avLst/>
          </a:prstGeom>
          <a:noFill/>
          <a:ln w="19050">
            <a:solidFill>
              <a:srgbClr val="E8A186"/>
            </a:solidFill>
          </a:ln>
        </p:spPr>
        <p:txBody>
          <a:bodyPr/>
          <a:lstStyle/>
          <a:p>
            <a:endParaRPr lang="en-IT"/>
          </a:p>
        </p:txBody>
      </p:sp>
      <p:pic>
        <p:nvPicPr>
          <p:cNvPr id="13" name="Avatar 2 Photo" descr="Dr. Prof. Antonio Balzanell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4300" y="2560000"/>
            <a:ext cx="1500000" cy="1500000"/>
          </a:xfrm>
          <a:prstGeom prst="ellipse">
            <a:avLst/>
          </a:prstGeom>
          <a:ln>
            <a:noFill/>
          </a:ln>
        </p:spPr>
      </p:pic>
      <p:sp>
        <p:nvSpPr>
          <p:cNvPr id="14" name="Name 2"/>
          <p:cNvSpPr/>
          <p:nvPr/>
        </p:nvSpPr>
        <p:spPr>
          <a:xfrm>
            <a:off x="6834400" y="4210000"/>
            <a:ext cx="34000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</a:rPr>
              <a:t>Dr. Prof. Antonio Balzanella</a:t>
            </a:r>
            <a:endParaRPr lang="en-US" sz="2000" dirty="0"/>
          </a:p>
        </p:txBody>
      </p:sp>
      <p:sp>
        <p:nvSpPr>
          <p:cNvPr id="15" name="Role 2"/>
          <p:cNvSpPr/>
          <p:nvPr/>
        </p:nvSpPr>
        <p:spPr>
          <a:xfrm>
            <a:off x="6834400" y="4670000"/>
            <a:ext cx="34000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E8A186"/>
                </a:solidFill>
                <a:latin typeface="Calibri" pitchFamily="34" charset="0"/>
              </a:rPr>
              <a:t>Thesis Co-Supervisor</a:t>
            </a:r>
            <a:endParaRPr lang="en-US" sz="1400" dirty="0"/>
          </a:p>
        </p:txBody>
      </p:sp>
      <p:sp>
        <p:nvSpPr>
          <p:cNvPr id="16" name="Dept 2"/>
          <p:cNvSpPr/>
          <p:nvPr/>
        </p:nvSpPr>
        <p:spPr>
          <a:xfrm>
            <a:off x="6834400" y="5030000"/>
            <a:ext cx="34000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</a:rPr>
              <a:t>Dipartimento di Matematica e Fisica</a:t>
            </a:r>
            <a:endParaRPr lang="en-US" sz="1100" dirty="0"/>
          </a:p>
        </p:txBody>
      </p:sp>
      <p:sp>
        <p:nvSpPr>
          <p:cNvPr id="17" name="Thanks line"/>
          <p:cNvSpPr/>
          <p:nvPr/>
        </p:nvSpPr>
        <p:spPr>
          <a:xfrm>
            <a:off x="548640" y="5450000"/>
            <a:ext cx="11064240" cy="4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CADCFC"/>
                </a:solidFill>
                <a:latin typeface="Calibri" pitchFamily="34" charset="0"/>
              </a:rPr>
              <a:t>For their expertise, patience, and invaluable guidance throughout this research</a:t>
            </a:r>
            <a:endParaRPr lang="en-US" sz="1400" dirty="0"/>
          </a:p>
        </p:txBody>
      </p:sp>
      <p:sp>
        <p:nvSpPr>
          <p:cNvPr id="18" name="Footer credit"/>
          <p:cNvSpPr/>
          <p:nvPr/>
        </p:nvSpPr>
        <p:spPr>
          <a:xfrm>
            <a:off x="548640" y="603504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8095B8"/>
                </a:solidFill>
                <a:latin typeface="Calibri" pitchFamily="34" charset="0"/>
              </a:rPr>
              <a:t>Mahesh Pentu  ·  B34000079  ·  Università degli Studi della Campania “Luigi Vanvitelli”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-1371600"/>
            <a:ext cx="5486400" cy="5486400"/>
          </a:xfrm>
          <a:prstGeom prst="ellipse">
            <a:avLst/>
          </a:prstGeom>
          <a:solidFill>
            <a:srgbClr val="24365C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3" name="Shape 1"/>
          <p:cNvSpPr/>
          <p:nvPr/>
        </p:nvSpPr>
        <p:spPr>
          <a:xfrm>
            <a:off x="8961120" y="4389120"/>
            <a:ext cx="5029200" cy="5029200"/>
          </a:xfrm>
          <a:prstGeom prst="ellipse">
            <a:avLst/>
          </a:prstGeom>
          <a:solidFill>
            <a:srgbClr val="C1502E"/>
          </a:solidFill>
          <a:ln/>
        </p:spPr>
        <p:txBody>
          <a:bodyPr/>
          <a:lstStyle/>
          <a:p>
            <a:endParaRPr lang="en-IT"/>
          </a:p>
        </p:txBody>
      </p:sp>
      <p:sp>
        <p:nvSpPr>
          <p:cNvPr id="4" name="Text 2"/>
          <p:cNvSpPr/>
          <p:nvPr/>
        </p:nvSpPr>
        <p:spPr>
          <a:xfrm>
            <a:off x="548640" y="2377440"/>
            <a:ext cx="11064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548640" y="342900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03504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8095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Mahesh Pentu  ·  B34000079  ·  Università degli Studi della Campania “Luigi Vanvitelli”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11213</TotalTime>
  <Words>2237</Words>
  <Application>Microsoft Macintosh PowerPoint</Application>
  <PresentationFormat>Widescreen</PresentationFormat>
  <Paragraphs>349</Paragraphs>
  <Slides>20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Spatial Regression on Environmental Data</dc:title>
  <dc:subject>PptxGenJS Presentation</dc:subject>
  <dc:creator>Mahesh Pentu</dc:creator>
  <cp:lastModifiedBy>MAHESH PENTU</cp:lastModifiedBy>
  <cp:revision>2</cp:revision>
  <dcterms:created xsi:type="dcterms:W3CDTF">2026-07-05T10:13:53Z</dcterms:created>
  <dcterms:modified xsi:type="dcterms:W3CDTF">2026-08-03T18:59:36Z</dcterms:modified>
</cp:coreProperties>
</file>